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95" r:id="rId3"/>
    <p:sldId id="579" r:id="rId4"/>
    <p:sldId id="556" r:id="rId5"/>
    <p:sldId id="557" r:id="rId6"/>
    <p:sldId id="323" r:id="rId7"/>
    <p:sldId id="559" r:id="rId8"/>
    <p:sldId id="561" r:id="rId9"/>
    <p:sldId id="560" r:id="rId10"/>
    <p:sldId id="562" r:id="rId11"/>
    <p:sldId id="563" r:id="rId12"/>
    <p:sldId id="322" r:id="rId13"/>
    <p:sldId id="567" r:id="rId14"/>
    <p:sldId id="568" r:id="rId15"/>
    <p:sldId id="262" r:id="rId16"/>
    <p:sldId id="394" r:id="rId17"/>
    <p:sldId id="325" r:id="rId18"/>
    <p:sldId id="327" r:id="rId19"/>
    <p:sldId id="326" r:id="rId20"/>
    <p:sldId id="328" r:id="rId21"/>
    <p:sldId id="569" r:id="rId22"/>
    <p:sldId id="570" r:id="rId23"/>
    <p:sldId id="398" r:id="rId24"/>
    <p:sldId id="564" r:id="rId25"/>
    <p:sldId id="576" r:id="rId26"/>
    <p:sldId id="580" r:id="rId27"/>
    <p:sldId id="575" r:id="rId28"/>
    <p:sldId id="573" r:id="rId29"/>
    <p:sldId id="574" r:id="rId30"/>
    <p:sldId id="577" r:id="rId31"/>
    <p:sldId id="581" r:id="rId32"/>
    <p:sldId id="582" r:id="rId33"/>
    <p:sldId id="586" r:id="rId34"/>
    <p:sldId id="409" r:id="rId35"/>
    <p:sldId id="584" r:id="rId36"/>
    <p:sldId id="565" r:id="rId37"/>
    <p:sldId id="578" r:id="rId38"/>
    <p:sldId id="566" r:id="rId39"/>
    <p:sldId id="583" r:id="rId40"/>
    <p:sldId id="588" r:id="rId41"/>
    <p:sldId id="585" r:id="rId42"/>
    <p:sldId id="589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0C48"/>
    <a:srgbClr val="7B2A5D"/>
    <a:srgbClr val="E74A76"/>
    <a:srgbClr val="E35933"/>
    <a:srgbClr val="FF0FFF"/>
    <a:srgbClr val="FF9242"/>
    <a:srgbClr val="A83655"/>
    <a:srgbClr val="B05870"/>
    <a:srgbClr val="C23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64"/>
    <p:restoredTop sz="94681"/>
  </p:normalViewPr>
  <p:slideViewPr>
    <p:cSldViewPr snapToGrid="0" snapToObjects="1">
      <p:cViewPr varScale="1">
        <p:scale>
          <a:sx n="108" d="100"/>
          <a:sy n="108" d="100"/>
        </p:scale>
        <p:origin x="224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82900-46C0-B44E-858F-4848CF89943C}" type="datetimeFigureOut">
              <a:rPr lang="en-GB" smtClean="0"/>
              <a:t>06/07/2022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61374-03AC-8F47-976B-F21DF1EF55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195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761374-03AC-8F47-976B-F21DF1EF556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04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9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21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DEB47-9BA6-B142-B10E-2E37E713C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25A2230-59C5-2F47-9B13-3BDB4BA8C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7E2F55-1797-DD45-9DED-FE532DEB0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D555-FF80-FF43-BC2F-40E8F29CC0E2}" type="datetimeFigureOut">
              <a:rPr lang="it-IT" smtClean="0"/>
              <a:t>06/07/22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D7AD31-26EF-F04A-8FA1-8AF39C4AD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C232C1-B2B9-F344-8CCE-C1F08D94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5EE5B-A3E6-8349-A46F-886EC30BCD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8514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525BB26A-1E02-754A-90F6-B7EBE2B341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0" y="6501886"/>
            <a:ext cx="12192000" cy="35611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30EF5FA-62C3-F14A-AA0B-CF4290275C90}"/>
              </a:ext>
            </a:extLst>
          </p:cNvPr>
          <p:cNvSpPr txBox="1"/>
          <p:nvPr userDrawn="1"/>
        </p:nvSpPr>
        <p:spPr>
          <a:xfrm>
            <a:off x="9722244" y="6541443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C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Davide </a:t>
            </a:r>
            <a:r>
              <a:rPr lang="en-GB" sz="1200" dirty="0" err="1">
                <a:solidFill>
                  <a:srgbClr val="FFC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Avagliano</a:t>
            </a:r>
            <a:endParaRPr lang="en-GB" sz="1200" dirty="0">
              <a:solidFill>
                <a:srgbClr val="FFC000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00E43AE-DE83-6C44-85D8-12E8314AA0E4}"/>
              </a:ext>
            </a:extLst>
          </p:cNvPr>
          <p:cNvSpPr txBox="1"/>
          <p:nvPr userDrawn="1"/>
        </p:nvSpPr>
        <p:spPr>
          <a:xfrm>
            <a:off x="4829130" y="6541443"/>
            <a:ext cx="2847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2"/>
                </a:solidFill>
                <a:effectLst>
                  <a:glow rad="76200">
                    <a:srgbClr val="FF0FFF">
                      <a:alpha val="20000"/>
                    </a:srgbClr>
                  </a:glow>
                </a:effectLst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QM/MM Simulation for Excited States</a:t>
            </a: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7AFE0062-13C6-364D-AF76-F09720035698}"/>
              </a:ext>
            </a:extLst>
          </p:cNvPr>
          <p:cNvCxnSpPr>
            <a:cxnSpLocks/>
          </p:cNvCxnSpPr>
          <p:nvPr userDrawn="1"/>
        </p:nvCxnSpPr>
        <p:spPr>
          <a:xfrm>
            <a:off x="0" y="1533997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100000">
                  <a:schemeClr val="bg1"/>
                </a:gs>
                <a:gs pos="0">
                  <a:srgbClr val="1F0C48"/>
                </a:gs>
                <a:gs pos="21000">
                  <a:srgbClr val="E35933"/>
                </a:gs>
                <a:gs pos="49000">
                  <a:srgbClr val="A83655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D966834B-3DDF-DF4E-AFA7-7BA55CF472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8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9C1D2CA-75B9-1F44-8157-60DA1F2113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650A99-9507-D841-B42A-C692AC10C33C}"/>
              </a:ext>
            </a:extLst>
          </p:cNvPr>
          <p:cNvSpPr txBox="1"/>
          <p:nvPr/>
        </p:nvSpPr>
        <p:spPr>
          <a:xfrm>
            <a:off x="1124732" y="5273366"/>
            <a:ext cx="3591300" cy="1138773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2"/>
                </a:solidFill>
                <a:effectLst>
                  <a:glow rad="139700">
                    <a:srgbClr val="FF0FFF">
                      <a:alpha val="10000"/>
                    </a:srgbClr>
                  </a:glow>
                </a:effectLst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Davide </a:t>
            </a:r>
            <a:r>
              <a:rPr lang="en-GB" sz="2800" dirty="0" err="1">
                <a:solidFill>
                  <a:schemeClr val="bg2"/>
                </a:solidFill>
                <a:effectLst>
                  <a:glow rad="139700">
                    <a:srgbClr val="FF0FFF">
                      <a:alpha val="10000"/>
                    </a:srgbClr>
                  </a:glow>
                </a:effectLst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Avagliano</a:t>
            </a:r>
            <a:endParaRPr lang="en-GB" sz="2800" dirty="0">
              <a:solidFill>
                <a:schemeClr val="bg2"/>
              </a:solidFill>
              <a:effectLst>
                <a:glow rad="139700">
                  <a:srgbClr val="FF0FFF">
                    <a:alpha val="10000"/>
                  </a:srgbClr>
                </a:glow>
              </a:effectLst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endParaRPr lang="en-GB" sz="2000" dirty="0">
              <a:solidFill>
                <a:schemeClr val="bg2"/>
              </a:solidFill>
              <a:effectLst>
                <a:glow rad="139700">
                  <a:srgbClr val="FF0FFF">
                    <a:alpha val="10000"/>
                  </a:srgbClr>
                </a:glow>
              </a:effectLst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sz="2000" dirty="0">
                <a:solidFill>
                  <a:schemeClr val="bg2"/>
                </a:solidFill>
                <a:effectLst>
                  <a:glow rad="139700">
                    <a:srgbClr val="FF0FFF">
                      <a:alpha val="10000"/>
                    </a:srgbClr>
                  </a:glow>
                </a:effectLst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University of Bologna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FA7E179-CC16-8344-8C31-2C33A911F08C}"/>
              </a:ext>
            </a:extLst>
          </p:cNvPr>
          <p:cNvSpPr/>
          <p:nvPr/>
        </p:nvSpPr>
        <p:spPr>
          <a:xfrm>
            <a:off x="3569726" y="1517238"/>
            <a:ext cx="8191005" cy="584775"/>
          </a:xfrm>
          <a:prstGeom prst="rect">
            <a:avLst/>
          </a:prstGeom>
          <a:effectLst>
            <a:glow rad="127000">
              <a:srgbClr val="FF0FFF">
                <a:alpha val="10000"/>
              </a:srgbClr>
            </a:glow>
            <a:softEdge rad="0"/>
          </a:effectLst>
        </p:spPr>
        <p:txBody>
          <a:bodyPr wrap="square">
            <a:spAutoFit/>
          </a:bodyPr>
          <a:lstStyle/>
          <a:p>
            <a:pPr algn="r"/>
            <a:r>
              <a:rPr lang="en-GB" sz="3200" b="1" dirty="0">
                <a:solidFill>
                  <a:srgbClr val="FF9242"/>
                </a:solidFill>
                <a:effectLst>
                  <a:glow rad="76200">
                    <a:srgbClr val="FF0FFF">
                      <a:alpha val="20000"/>
                    </a:srgbClr>
                  </a:glow>
                </a:effectLst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QM/MM Simulation for Excited States</a:t>
            </a:r>
          </a:p>
        </p:txBody>
      </p:sp>
      <p:pic>
        <p:nvPicPr>
          <p:cNvPr id="1032" name="Picture 8" descr="UNIBO Logo – Resistenze Internazionali">
            <a:extLst>
              <a:ext uri="{FF2B5EF4-FFF2-40B4-BE49-F238E27FC236}">
                <a16:creationId xmlns:a16="http://schemas.microsoft.com/office/drawing/2014/main" id="{691A311B-6F89-D343-8C2A-A49A45988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01" b="89912" l="10000" r="90000">
                        <a14:foregroundMark x1="51583" y1="11854" x2="46583" y2="11728"/>
                        <a14:foregroundMark x1="46583" y1="11728" x2="51167" y2="20177"/>
                        <a14:foregroundMark x1="51167" y1="20177" x2="58167" y2="20429"/>
                        <a14:foregroundMark x1="58167" y1="20429" x2="58750" y2="19168"/>
                        <a14:foregroundMark x1="30917" y1="54729" x2="30167" y2="50820"/>
                        <a14:foregroundMark x1="29917" y1="50820" x2="29333" y2="41866"/>
                        <a14:foregroundMark x1="29333" y1="47793" x2="29667" y2="33291"/>
                        <a14:foregroundMark x1="29667" y1="33291" x2="30917" y2="29130"/>
                        <a14:foregroundMark x1="29917" y1="31904" x2="31417" y2="25095"/>
                        <a14:foregroundMark x1="31417" y1="25095" x2="32167" y2="23707"/>
                        <a14:foregroundMark x1="29000" y1="45649" x2="29750" y2="34048"/>
                        <a14:foregroundMark x1="28583" y1="41740" x2="29833" y2="34678"/>
                        <a14:foregroundMark x1="28833" y1="41110" x2="29000" y2="38588"/>
                        <a14:foregroundMark x1="38583" y1="13871" x2="45250" y2="9332"/>
                        <a14:foregroundMark x1="36417" y1="16520" x2="38500" y2="14124"/>
                        <a14:foregroundMark x1="41500" y1="11602" x2="43250" y2="10593"/>
                        <a14:foregroundMark x1="42250" y1="10845" x2="43333" y2="10467"/>
                        <a14:foregroundMark x1="46000" y1="9079" x2="50667" y2="8449"/>
                        <a14:foregroundMark x1="50667" y1="8449" x2="55333" y2="8701"/>
                        <a14:foregroundMark x1="55333" y1="8701" x2="59083" y2="11223"/>
                        <a14:foregroundMark x1="59417" y1="11980" x2="63750" y2="15511"/>
                        <a14:foregroundMark x1="63750" y1="15511" x2="69667" y2="26482"/>
                        <a14:foregroundMark x1="69667" y1="26482" x2="70750" y2="31526"/>
                        <a14:foregroundMark x1="71167" y1="32409" x2="67750" y2="21438"/>
                        <a14:foregroundMark x1="71167" y1="32030" x2="66333" y2="18537"/>
                        <a14:foregroundMark x1="66333" y1="18537" x2="62667" y2="13493"/>
                        <a14:foregroundMark x1="62667" y1="13493" x2="59417" y2="12106"/>
                        <a14:foregroundMark x1="71000" y1="32409" x2="67333" y2="20303"/>
                        <a14:foregroundMark x1="59250" y1="10971" x2="61250" y2="12106"/>
                        <a14:foregroundMark x1="67500" y1="21564" x2="70500" y2="27743"/>
                        <a14:foregroundMark x1="70500" y1="27743" x2="71667" y2="32787"/>
                        <a14:foregroundMark x1="69333" y1="24968" x2="67500" y2="21185"/>
                      </a14:backgroundRemoval>
                    </a14:imgEffect>
                    <a14:imgEffect>
                      <a14:artisticPhotocopy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8" r="24480" b="19036"/>
          <a:stretch/>
        </p:blipFill>
        <p:spPr bwMode="auto">
          <a:xfrm>
            <a:off x="9657347" y="4788800"/>
            <a:ext cx="1668379" cy="17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6762039-B755-4A4B-8846-BA338010EC11}"/>
              </a:ext>
            </a:extLst>
          </p:cNvPr>
          <p:cNvSpPr/>
          <p:nvPr/>
        </p:nvSpPr>
        <p:spPr>
          <a:xfrm>
            <a:off x="207061" y="267186"/>
            <a:ext cx="8191005" cy="830997"/>
          </a:xfrm>
          <a:prstGeom prst="rect">
            <a:avLst/>
          </a:prstGeom>
          <a:effectLst>
            <a:glow rad="127000">
              <a:srgbClr val="FF0FFF">
                <a:alpha val="10000"/>
              </a:srgbClr>
            </a:glow>
            <a:softEdge rad="0"/>
          </a:effectLst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E74A76"/>
                </a:solidFill>
                <a:effectLst>
                  <a:glow rad="76200">
                    <a:srgbClr val="FF0FFF">
                      <a:alpha val="20000"/>
                    </a:srgbClr>
                  </a:glow>
                </a:effectLst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Excited States and Nonadiabatic Dynamics </a:t>
            </a:r>
          </a:p>
          <a:p>
            <a:r>
              <a:rPr lang="en-GB" sz="2400" b="1" dirty="0" err="1">
                <a:solidFill>
                  <a:srgbClr val="E74A76"/>
                </a:solidFill>
                <a:effectLst>
                  <a:glow rad="76200">
                    <a:srgbClr val="FF0FFF">
                      <a:alpha val="20000"/>
                    </a:srgbClr>
                  </a:glow>
                </a:effectLst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Cybertraining</a:t>
            </a:r>
            <a:r>
              <a:rPr lang="en-GB" sz="2400" b="1" dirty="0">
                <a:solidFill>
                  <a:srgbClr val="E74A76"/>
                </a:solidFill>
                <a:effectLst>
                  <a:glow rad="76200">
                    <a:srgbClr val="FF0FFF">
                      <a:alpha val="20000"/>
                    </a:srgbClr>
                  </a:glow>
                </a:effectLst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Workshop 2022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62A7CC-87DF-B642-A9AE-1207E543A46C}"/>
              </a:ext>
            </a:extLst>
          </p:cNvPr>
          <p:cNvSpPr txBox="1"/>
          <p:nvPr/>
        </p:nvSpPr>
        <p:spPr>
          <a:xfrm>
            <a:off x="5582307" y="5935086"/>
            <a:ext cx="3591300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  <a:effectLst>
                  <a:glow rad="139700">
                    <a:srgbClr val="FF0FFF">
                      <a:alpha val="10000"/>
                    </a:srgbClr>
                  </a:glow>
                </a:effectLst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Buffalo, July 3-15 2022</a:t>
            </a:r>
          </a:p>
        </p:txBody>
      </p:sp>
    </p:spTree>
    <p:extLst>
      <p:ext uri="{BB962C8B-B14F-4D97-AF65-F5344CB8AC3E}">
        <p14:creationId xmlns:p14="http://schemas.microsoft.com/office/powerpoint/2010/main" val="3152771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39592CE8-9F0C-8246-AFC4-3E1B4C4AF10E}"/>
              </a:ext>
            </a:extLst>
          </p:cNvPr>
          <p:cNvSpPr/>
          <p:nvPr/>
        </p:nvSpPr>
        <p:spPr>
          <a:xfrm>
            <a:off x="948267" y="2580274"/>
            <a:ext cx="37253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A5B0CED8-CF68-2C41-90D7-2151048347CC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 energy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A8EFA4D-DE86-C045-8494-6EABC8F0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0" y="2314800"/>
            <a:ext cx="3365500" cy="3365500"/>
          </a:xfrm>
          <a:prstGeom prst="rect">
            <a:avLst/>
          </a:prstGeom>
        </p:spPr>
      </p:pic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12A10E2F-7042-B64E-A473-1D29CE9809AD}"/>
              </a:ext>
            </a:extLst>
          </p:cNvPr>
          <p:cNvSpPr/>
          <p:nvPr/>
        </p:nvSpPr>
        <p:spPr>
          <a:xfrm>
            <a:off x="6338378" y="2026257"/>
            <a:ext cx="420635" cy="1679171"/>
          </a:xfrm>
          <a:prstGeom prst="leftBrace">
            <a:avLst/>
          </a:prstGeom>
          <a:ln w="22225">
            <a:solidFill>
              <a:srgbClr val="7B2A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111FBE-1B16-D84A-8097-2C33983B5BC4}"/>
              </a:ext>
            </a:extLst>
          </p:cNvPr>
          <p:cNvSpPr txBox="1"/>
          <p:nvPr/>
        </p:nvSpPr>
        <p:spPr>
          <a:xfrm>
            <a:off x="4089002" y="2681177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Multi-configurational</a:t>
            </a:r>
          </a:p>
        </p:txBody>
      </p: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51EF0D59-EA6F-744E-A0D7-8018C2054C26}"/>
              </a:ext>
            </a:extLst>
          </p:cNvPr>
          <p:cNvSpPr/>
          <p:nvPr/>
        </p:nvSpPr>
        <p:spPr>
          <a:xfrm>
            <a:off x="6338378" y="4343722"/>
            <a:ext cx="420635" cy="1679171"/>
          </a:xfrm>
          <a:prstGeom prst="leftBrace">
            <a:avLst/>
          </a:prstGeom>
          <a:ln w="22225">
            <a:solidFill>
              <a:srgbClr val="7B2A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53AF256-C1BA-3443-80EA-3D864887BDB1}"/>
              </a:ext>
            </a:extLst>
          </p:cNvPr>
          <p:cNvSpPr txBox="1"/>
          <p:nvPr/>
        </p:nvSpPr>
        <p:spPr>
          <a:xfrm>
            <a:off x="4644709" y="4998642"/>
            <a:ext cx="1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Single reference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5589A3E-2EB9-A44D-8C18-1078F3937084}"/>
              </a:ext>
            </a:extLst>
          </p:cNvPr>
          <p:cNvSpPr txBox="1"/>
          <p:nvPr/>
        </p:nvSpPr>
        <p:spPr>
          <a:xfrm>
            <a:off x="6759013" y="2127179"/>
            <a:ext cx="22749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CASSCF</a:t>
            </a:r>
          </a:p>
          <a:p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RASPT2</a:t>
            </a:r>
          </a:p>
          <a:p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CASPT2 (SS,MS,XMS)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B3CB77E-5841-8E49-83C5-73FB6A0E762B}"/>
              </a:ext>
            </a:extLst>
          </p:cNvPr>
          <p:cNvSpPr txBox="1"/>
          <p:nvPr/>
        </p:nvSpPr>
        <p:spPr>
          <a:xfrm>
            <a:off x="6759013" y="4444643"/>
            <a:ext cx="955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CC</a:t>
            </a:r>
          </a:p>
          <a:p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ADC</a:t>
            </a:r>
          </a:p>
          <a:p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TD-DFT</a:t>
            </a:r>
          </a:p>
        </p:txBody>
      </p:sp>
    </p:spTree>
    <p:extLst>
      <p:ext uri="{BB962C8B-B14F-4D97-AF65-F5344CB8AC3E}">
        <p14:creationId xmlns:p14="http://schemas.microsoft.com/office/powerpoint/2010/main" val="139886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39592CE8-9F0C-8246-AFC4-3E1B4C4AF10E}"/>
              </a:ext>
            </a:extLst>
          </p:cNvPr>
          <p:cNvSpPr/>
          <p:nvPr/>
        </p:nvSpPr>
        <p:spPr>
          <a:xfrm>
            <a:off x="948267" y="2580274"/>
            <a:ext cx="37253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A5B0CED8-CF68-2C41-90D7-2151048347CC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 energy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2FB8963-39B5-A141-9E13-090BAA9F8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0" y="2314800"/>
            <a:ext cx="3378200" cy="33909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151DFB1-81E9-894F-A98C-BD0B872D4A49}"/>
              </a:ext>
            </a:extLst>
          </p:cNvPr>
          <p:cNvSpPr txBox="1"/>
          <p:nvPr/>
        </p:nvSpPr>
        <p:spPr>
          <a:xfrm>
            <a:off x="4829002" y="181929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Force Field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27246A-B567-5744-9E15-363A4A4C0316}"/>
              </a:ext>
            </a:extLst>
          </p:cNvPr>
          <p:cNvSpPr txBox="1"/>
          <p:nvPr/>
        </p:nvSpPr>
        <p:spPr>
          <a:xfrm>
            <a:off x="5988580" y="3147658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Bonding term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A34315F-8702-C041-8396-E1B2227D0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63" y="1834598"/>
            <a:ext cx="3884877" cy="27430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DFCD54A-69C7-364A-9C42-FC8895ED7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850" y="2245610"/>
            <a:ext cx="3289300" cy="6604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FFFCDBF-7BE6-A144-AC26-1B0C765F5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993" y="4670129"/>
            <a:ext cx="3060700" cy="77470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259C16-32A6-DC45-A3DB-D1D1D759E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0993" y="5444829"/>
            <a:ext cx="3060700" cy="7747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F6EBEB9-B7CD-2F4C-84EB-A6F2E7CBF252}"/>
              </a:ext>
            </a:extLst>
          </p:cNvPr>
          <p:cNvSpPr txBox="1"/>
          <p:nvPr/>
        </p:nvSpPr>
        <p:spPr>
          <a:xfrm>
            <a:off x="5439105" y="529295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Non-bonding term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FAD1444A-DFF6-484F-AA0D-2EF41F37D716}"/>
              </a:ext>
            </a:extLst>
          </p:cNvPr>
          <p:cNvSpPr/>
          <p:nvPr/>
        </p:nvSpPr>
        <p:spPr>
          <a:xfrm>
            <a:off x="7572013" y="2215755"/>
            <a:ext cx="420635" cy="2233139"/>
          </a:xfrm>
          <a:prstGeom prst="leftBrace">
            <a:avLst/>
          </a:prstGeom>
          <a:ln w="22225">
            <a:solidFill>
              <a:srgbClr val="7B2A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4EC19817-6387-0245-92E9-361F9C3E81FA}"/>
              </a:ext>
            </a:extLst>
          </p:cNvPr>
          <p:cNvSpPr/>
          <p:nvPr/>
        </p:nvSpPr>
        <p:spPr>
          <a:xfrm>
            <a:off x="7545330" y="4735702"/>
            <a:ext cx="415663" cy="1483828"/>
          </a:xfrm>
          <a:prstGeom prst="leftBrace">
            <a:avLst/>
          </a:prstGeom>
          <a:ln w="22225">
            <a:solidFill>
              <a:srgbClr val="7B2A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479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CD266814-59BC-5640-B868-9FE9EC3D10D0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Boundary region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A96DED3-06CA-3243-AAD4-122080D5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0" y="2314800"/>
            <a:ext cx="3365500" cy="340360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3F66DF9-BB19-FE4E-B07C-EBCBC7522C6B}"/>
              </a:ext>
            </a:extLst>
          </p:cNvPr>
          <p:cNvSpPr txBox="1"/>
          <p:nvPr/>
        </p:nvSpPr>
        <p:spPr>
          <a:xfrm>
            <a:off x="4742584" y="21779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QM-MM boundary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3816B05-4D1E-6F4B-A7A7-8EE35C0B7F56}"/>
              </a:ext>
            </a:extLst>
          </p:cNvPr>
          <p:cNvSpPr txBox="1"/>
          <p:nvPr/>
        </p:nvSpPr>
        <p:spPr>
          <a:xfrm>
            <a:off x="4742584" y="2857792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System boundary</a:t>
            </a:r>
          </a:p>
        </p:txBody>
      </p:sp>
    </p:spTree>
    <p:extLst>
      <p:ext uri="{BB962C8B-B14F-4D97-AF65-F5344CB8AC3E}">
        <p14:creationId xmlns:p14="http://schemas.microsoft.com/office/powerpoint/2010/main" val="420016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CD266814-59BC-5640-B868-9FE9EC3D10D0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QM-MM boundary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A96DED3-06CA-3243-AAD4-122080D5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0" y="2314800"/>
            <a:ext cx="3365500" cy="3403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304EAD-43F6-F747-B6F4-1DE95529E6CF}"/>
              </a:ext>
            </a:extLst>
          </p:cNvPr>
          <p:cNvSpPr txBox="1"/>
          <p:nvPr/>
        </p:nvSpPr>
        <p:spPr>
          <a:xfrm>
            <a:off x="4742584" y="21779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QM-MM boundary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03244E-95B8-3144-BEAB-3F66BBA34108}"/>
              </a:ext>
            </a:extLst>
          </p:cNvPr>
          <p:cNvSpPr txBox="1"/>
          <p:nvPr/>
        </p:nvSpPr>
        <p:spPr>
          <a:xfrm>
            <a:off x="4742584" y="2877990"/>
            <a:ext cx="241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depends on the system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163C3C-10E4-0F41-8379-0D8B8B21254C}"/>
              </a:ext>
            </a:extLst>
          </p:cNvPr>
          <p:cNvSpPr txBox="1"/>
          <p:nvPr/>
        </p:nvSpPr>
        <p:spPr>
          <a:xfrm>
            <a:off x="4742584" y="3669653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can involve covalent bonds</a:t>
            </a:r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066A4B5-CDD0-8646-BABC-775CB457915D}"/>
              </a:ext>
            </a:extLst>
          </p:cNvPr>
          <p:cNvCxnSpPr>
            <a:cxnSpLocks/>
          </p:cNvCxnSpPr>
          <p:nvPr/>
        </p:nvCxnSpPr>
        <p:spPr>
          <a:xfrm>
            <a:off x="4742584" y="4300891"/>
            <a:ext cx="58763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ADD866-DCC8-8A44-8DD4-8C2C43B77242}"/>
              </a:ext>
            </a:extLst>
          </p:cNvPr>
          <p:cNvSpPr txBox="1"/>
          <p:nvPr/>
        </p:nvSpPr>
        <p:spPr>
          <a:xfrm>
            <a:off x="4742584" y="4562798"/>
            <a:ext cx="6752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truncation of a covalent bond creates unrealistic and artificial system</a:t>
            </a:r>
          </a:p>
          <a:p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enhanced over-polarization</a:t>
            </a:r>
          </a:p>
        </p:txBody>
      </p:sp>
    </p:spTree>
    <p:extLst>
      <p:ext uri="{BB962C8B-B14F-4D97-AF65-F5344CB8AC3E}">
        <p14:creationId xmlns:p14="http://schemas.microsoft.com/office/powerpoint/2010/main" val="246986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CD266814-59BC-5640-B868-9FE9EC3D10D0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2800" b="1" dirty="0">
              <a:solidFill>
                <a:srgbClr val="A83655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A96DED3-06CA-3243-AAD4-122080D5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0" y="2314800"/>
            <a:ext cx="3365500" cy="3403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304EAD-43F6-F747-B6F4-1DE95529E6CF}"/>
              </a:ext>
            </a:extLst>
          </p:cNvPr>
          <p:cNvSpPr txBox="1"/>
          <p:nvPr/>
        </p:nvSpPr>
        <p:spPr>
          <a:xfrm>
            <a:off x="4742584" y="21779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QM-MM boundary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163C3C-10E4-0F41-8379-0D8B8B21254C}"/>
              </a:ext>
            </a:extLst>
          </p:cNvPr>
          <p:cNvSpPr txBox="1"/>
          <p:nvPr/>
        </p:nvSpPr>
        <p:spPr>
          <a:xfrm>
            <a:off x="4749795" y="2938133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covalent bonds</a:t>
            </a:r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066A4B5-CDD0-8646-BABC-775CB457915D}"/>
              </a:ext>
            </a:extLst>
          </p:cNvPr>
          <p:cNvCxnSpPr/>
          <p:nvPr/>
        </p:nvCxnSpPr>
        <p:spPr>
          <a:xfrm>
            <a:off x="4766420" y="3569371"/>
            <a:ext cx="58763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6ADD866-DCC8-8A44-8DD4-8C2C43B77242}"/>
              </a:ext>
            </a:extLst>
          </p:cNvPr>
          <p:cNvSpPr txBox="1"/>
          <p:nvPr/>
        </p:nvSpPr>
        <p:spPr>
          <a:xfrm>
            <a:off x="4742584" y="3831278"/>
            <a:ext cx="1632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frozen orbital</a:t>
            </a:r>
          </a:p>
          <a:p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boundary atom</a:t>
            </a:r>
          </a:p>
          <a:p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link atom</a:t>
            </a:r>
          </a:p>
          <a:p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71466D6B-F943-604A-8A0B-8AC7F6244518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QM-MM boundary</a:t>
            </a:r>
          </a:p>
        </p:txBody>
      </p:sp>
    </p:spTree>
    <p:extLst>
      <p:ext uri="{BB962C8B-B14F-4D97-AF65-F5344CB8AC3E}">
        <p14:creationId xmlns:p14="http://schemas.microsoft.com/office/powerpoint/2010/main" val="339501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70CD12E7-D0B8-9940-BEED-667DAC0B0588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Link-atom</a:t>
            </a:r>
          </a:p>
        </p:txBody>
      </p:sp>
    </p:spTree>
    <p:extLst>
      <p:ext uri="{BB962C8B-B14F-4D97-AF65-F5344CB8AC3E}">
        <p14:creationId xmlns:p14="http://schemas.microsoft.com/office/powerpoint/2010/main" val="1090927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AA38778-4ADF-8C47-95CC-503F75E56586}"/>
              </a:ext>
            </a:extLst>
          </p:cNvPr>
          <p:cNvSpPr txBox="1"/>
          <p:nvPr/>
        </p:nvSpPr>
        <p:spPr>
          <a:xfrm>
            <a:off x="1270272" y="2463526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C2D408-19C8-0F4C-9FBC-92EE203A962A}"/>
              </a:ext>
            </a:extLst>
          </p:cNvPr>
          <p:cNvSpPr txBox="1"/>
          <p:nvPr/>
        </p:nvSpPr>
        <p:spPr>
          <a:xfrm>
            <a:off x="563056" y="1876727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A3D741-FC9F-7247-90AE-37DD96032B55}"/>
              </a:ext>
            </a:extLst>
          </p:cNvPr>
          <p:cNvSpPr txBox="1"/>
          <p:nvPr/>
        </p:nvSpPr>
        <p:spPr>
          <a:xfrm>
            <a:off x="563056" y="3069583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</a:t>
            </a:r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D08DD949-38A4-2D4D-898A-1F8F610EC585}"/>
              </a:ext>
            </a:extLst>
          </p:cNvPr>
          <p:cNvCxnSpPr>
            <a:cxnSpLocks/>
          </p:cNvCxnSpPr>
          <p:nvPr/>
        </p:nvCxnSpPr>
        <p:spPr>
          <a:xfrm flipH="1">
            <a:off x="1084005" y="2765805"/>
            <a:ext cx="292847" cy="303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E150FA65-CB27-8B48-9E09-3E13CDCAE2A0}"/>
              </a:ext>
            </a:extLst>
          </p:cNvPr>
          <p:cNvCxnSpPr>
            <a:cxnSpLocks/>
          </p:cNvCxnSpPr>
          <p:nvPr/>
        </p:nvCxnSpPr>
        <p:spPr>
          <a:xfrm flipH="1" flipV="1">
            <a:off x="1084005" y="2242422"/>
            <a:ext cx="258982" cy="270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8AFC949D-20CB-AA40-BCC2-E2B92CAD06C8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1869914" y="2643270"/>
            <a:ext cx="548842" cy="13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1464933-A77E-EB48-BB20-78CB7A09D92F}"/>
              </a:ext>
            </a:extLst>
          </p:cNvPr>
          <p:cNvSpPr txBox="1"/>
          <p:nvPr/>
        </p:nvSpPr>
        <p:spPr>
          <a:xfrm>
            <a:off x="2418756" y="2458604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</a:p>
        </p:txBody>
      </p:sp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767AD640-A58B-FE45-8874-7770D5AF6E8B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2893087" y="2148914"/>
            <a:ext cx="323090" cy="3084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B2B89B87-FA67-A54F-901C-F3E10BFA977C}"/>
              </a:ext>
            </a:extLst>
          </p:cNvPr>
          <p:cNvCxnSpPr>
            <a:cxnSpLocks/>
          </p:cNvCxnSpPr>
          <p:nvPr/>
        </p:nvCxnSpPr>
        <p:spPr>
          <a:xfrm flipH="1" flipV="1">
            <a:off x="2997973" y="2817052"/>
            <a:ext cx="256784" cy="2012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42F90266-9811-7542-8593-DDE593D23011}"/>
              </a:ext>
            </a:extLst>
          </p:cNvPr>
          <p:cNvSpPr txBox="1"/>
          <p:nvPr/>
        </p:nvSpPr>
        <p:spPr>
          <a:xfrm>
            <a:off x="3216177" y="1964248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A153AF76-9CF2-F94D-8B41-29D06FCECA97}"/>
              </a:ext>
            </a:extLst>
          </p:cNvPr>
          <p:cNvSpPr txBox="1"/>
          <p:nvPr/>
        </p:nvSpPr>
        <p:spPr>
          <a:xfrm>
            <a:off x="3216177" y="2861776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3D41B74E-D592-E94F-BFF1-8A23397C9CAB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Link-atom</a:t>
            </a:r>
          </a:p>
        </p:txBody>
      </p:sp>
    </p:spTree>
    <p:extLst>
      <p:ext uri="{BB962C8B-B14F-4D97-AF65-F5344CB8AC3E}">
        <p14:creationId xmlns:p14="http://schemas.microsoft.com/office/powerpoint/2010/main" val="24620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lemento grafico 27" descr="Forbici">
            <a:extLst>
              <a:ext uri="{FF2B5EF4-FFF2-40B4-BE49-F238E27FC236}">
                <a16:creationId xmlns:a16="http://schemas.microsoft.com/office/drawing/2014/main" id="{ECFA11EC-0257-5C4C-97CF-75C421167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464695">
            <a:off x="1755071" y="2439117"/>
            <a:ext cx="1056838" cy="1056838"/>
          </a:xfrm>
          <a:prstGeom prst="rect">
            <a:avLst/>
          </a:prstGeom>
        </p:spPr>
      </p:pic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D08DD949-38A4-2D4D-898A-1F8F610EC585}"/>
              </a:ext>
            </a:extLst>
          </p:cNvPr>
          <p:cNvCxnSpPr>
            <a:cxnSpLocks/>
          </p:cNvCxnSpPr>
          <p:nvPr/>
        </p:nvCxnSpPr>
        <p:spPr>
          <a:xfrm flipH="1">
            <a:off x="1084005" y="2765805"/>
            <a:ext cx="292847" cy="303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E150FA65-CB27-8B48-9E09-3E13CDCAE2A0}"/>
              </a:ext>
            </a:extLst>
          </p:cNvPr>
          <p:cNvCxnSpPr>
            <a:cxnSpLocks/>
          </p:cNvCxnSpPr>
          <p:nvPr/>
        </p:nvCxnSpPr>
        <p:spPr>
          <a:xfrm flipH="1" flipV="1">
            <a:off x="1084005" y="2242422"/>
            <a:ext cx="258982" cy="270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79F7039A-D6F5-7E45-B9E9-6DF3CFD92D76}"/>
              </a:ext>
            </a:extLst>
          </p:cNvPr>
          <p:cNvCxnSpPr>
            <a:cxnSpLocks/>
          </p:cNvCxnSpPr>
          <p:nvPr/>
        </p:nvCxnSpPr>
        <p:spPr>
          <a:xfrm flipH="1">
            <a:off x="2893087" y="2148914"/>
            <a:ext cx="323090" cy="3084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F4BA8308-C381-2C4D-A106-859298C80ED2}"/>
              </a:ext>
            </a:extLst>
          </p:cNvPr>
          <p:cNvCxnSpPr>
            <a:cxnSpLocks/>
          </p:cNvCxnSpPr>
          <p:nvPr/>
        </p:nvCxnSpPr>
        <p:spPr>
          <a:xfrm flipH="1" flipV="1">
            <a:off x="2997973" y="2817052"/>
            <a:ext cx="256784" cy="2012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>
            <a:extLst>
              <a:ext uri="{FF2B5EF4-FFF2-40B4-BE49-F238E27FC236}">
                <a16:creationId xmlns:a16="http://schemas.microsoft.com/office/drawing/2014/main" id="{150A9A64-B7D7-0B4A-A09F-12B6809313DC}"/>
              </a:ext>
            </a:extLst>
          </p:cNvPr>
          <p:cNvCxnSpPr>
            <a:cxnSpLocks/>
          </p:cNvCxnSpPr>
          <p:nvPr/>
        </p:nvCxnSpPr>
        <p:spPr>
          <a:xfrm flipH="1">
            <a:off x="1869914" y="2643270"/>
            <a:ext cx="548842" cy="13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3B2596F-37FA-294C-95DA-E578D09E797A}"/>
              </a:ext>
            </a:extLst>
          </p:cNvPr>
          <p:cNvSpPr txBox="1"/>
          <p:nvPr/>
        </p:nvSpPr>
        <p:spPr>
          <a:xfrm>
            <a:off x="1270272" y="2463526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B64BC23-45A5-244B-AF8C-72739E924CDB}"/>
              </a:ext>
            </a:extLst>
          </p:cNvPr>
          <p:cNvSpPr txBox="1"/>
          <p:nvPr/>
        </p:nvSpPr>
        <p:spPr>
          <a:xfrm>
            <a:off x="563056" y="1876727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3B0C5A8-D02E-C24E-83CF-B34AFE1BA9BA}"/>
              </a:ext>
            </a:extLst>
          </p:cNvPr>
          <p:cNvSpPr txBox="1"/>
          <p:nvPr/>
        </p:nvSpPr>
        <p:spPr>
          <a:xfrm>
            <a:off x="563056" y="3069583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C66D228-54D8-064C-AA84-4626E6A3BBA7}"/>
              </a:ext>
            </a:extLst>
          </p:cNvPr>
          <p:cNvSpPr txBox="1"/>
          <p:nvPr/>
        </p:nvSpPr>
        <p:spPr>
          <a:xfrm>
            <a:off x="2418756" y="2458604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F045B93-778E-5646-9815-9995AD911067}"/>
              </a:ext>
            </a:extLst>
          </p:cNvPr>
          <p:cNvSpPr txBox="1"/>
          <p:nvPr/>
        </p:nvSpPr>
        <p:spPr>
          <a:xfrm>
            <a:off x="3216177" y="1964248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6A3DF18-4714-2B42-833F-BABB1D877ACC}"/>
              </a:ext>
            </a:extLst>
          </p:cNvPr>
          <p:cNvSpPr txBox="1"/>
          <p:nvPr/>
        </p:nvSpPr>
        <p:spPr>
          <a:xfrm>
            <a:off x="3216177" y="2861776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0C31A28A-3F0C-024E-BC58-B75D0D39CB12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Link-atom</a:t>
            </a:r>
          </a:p>
        </p:txBody>
      </p:sp>
    </p:spTree>
    <p:extLst>
      <p:ext uri="{BB962C8B-B14F-4D97-AF65-F5344CB8AC3E}">
        <p14:creationId xmlns:p14="http://schemas.microsoft.com/office/powerpoint/2010/main" val="2634364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D08DD949-38A4-2D4D-898A-1F8F610EC585}"/>
              </a:ext>
            </a:extLst>
          </p:cNvPr>
          <p:cNvCxnSpPr>
            <a:cxnSpLocks/>
          </p:cNvCxnSpPr>
          <p:nvPr/>
        </p:nvCxnSpPr>
        <p:spPr>
          <a:xfrm flipH="1">
            <a:off x="1084005" y="2765805"/>
            <a:ext cx="292847" cy="303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E150FA65-CB27-8B48-9E09-3E13CDCAE2A0}"/>
              </a:ext>
            </a:extLst>
          </p:cNvPr>
          <p:cNvCxnSpPr>
            <a:cxnSpLocks/>
          </p:cNvCxnSpPr>
          <p:nvPr/>
        </p:nvCxnSpPr>
        <p:spPr>
          <a:xfrm flipH="1" flipV="1">
            <a:off x="1084005" y="2242422"/>
            <a:ext cx="258982" cy="270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8AFC949D-20CB-AA40-BCC2-E2B92CAD06C8}"/>
              </a:ext>
            </a:extLst>
          </p:cNvPr>
          <p:cNvCxnSpPr>
            <a:cxnSpLocks/>
          </p:cNvCxnSpPr>
          <p:nvPr/>
        </p:nvCxnSpPr>
        <p:spPr>
          <a:xfrm flipH="1">
            <a:off x="1819114" y="2644649"/>
            <a:ext cx="1790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E17D892E-C4F0-094F-BF78-CC43E2E9EAE7}"/>
              </a:ext>
            </a:extLst>
          </p:cNvPr>
          <p:cNvCxnSpPr>
            <a:cxnSpLocks/>
          </p:cNvCxnSpPr>
          <p:nvPr/>
        </p:nvCxnSpPr>
        <p:spPr>
          <a:xfrm flipH="1">
            <a:off x="2893087" y="2148914"/>
            <a:ext cx="323090" cy="3084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282233B3-9888-684B-A37A-25A2F96A1484}"/>
              </a:ext>
            </a:extLst>
          </p:cNvPr>
          <p:cNvCxnSpPr>
            <a:cxnSpLocks/>
          </p:cNvCxnSpPr>
          <p:nvPr/>
        </p:nvCxnSpPr>
        <p:spPr>
          <a:xfrm flipH="1" flipV="1">
            <a:off x="2997973" y="2817052"/>
            <a:ext cx="256784" cy="2012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5D0FDA50-809B-4F4F-BF39-533821F6E805}"/>
              </a:ext>
            </a:extLst>
          </p:cNvPr>
          <p:cNvCxnSpPr>
            <a:cxnSpLocks/>
          </p:cNvCxnSpPr>
          <p:nvPr/>
        </p:nvCxnSpPr>
        <p:spPr>
          <a:xfrm flipH="1">
            <a:off x="2225513" y="2644650"/>
            <a:ext cx="245471" cy="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8C6085-8E4A-B74E-A1AD-B16B4274DCE1}"/>
              </a:ext>
            </a:extLst>
          </p:cNvPr>
          <p:cNvSpPr txBox="1"/>
          <p:nvPr/>
        </p:nvSpPr>
        <p:spPr>
          <a:xfrm>
            <a:off x="1944079" y="245860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E74A76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9305FDB-2A6A-F349-B6B1-91C304420646}"/>
              </a:ext>
            </a:extLst>
          </p:cNvPr>
          <p:cNvSpPr txBox="1"/>
          <p:nvPr/>
        </p:nvSpPr>
        <p:spPr>
          <a:xfrm>
            <a:off x="1286875" y="3501808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link-atom approach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B67C709-3869-304C-A527-C015DB13CFE9}"/>
              </a:ext>
            </a:extLst>
          </p:cNvPr>
          <p:cNvSpPr txBox="1"/>
          <p:nvPr/>
        </p:nvSpPr>
        <p:spPr>
          <a:xfrm>
            <a:off x="1270272" y="2463526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8874D0B-789F-7346-BCF9-3020CFBADFE5}"/>
              </a:ext>
            </a:extLst>
          </p:cNvPr>
          <p:cNvSpPr txBox="1"/>
          <p:nvPr/>
        </p:nvSpPr>
        <p:spPr>
          <a:xfrm>
            <a:off x="563056" y="1876727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C0BD768-B97A-6144-A469-0DD30F84DB3A}"/>
              </a:ext>
            </a:extLst>
          </p:cNvPr>
          <p:cNvSpPr txBox="1"/>
          <p:nvPr/>
        </p:nvSpPr>
        <p:spPr>
          <a:xfrm>
            <a:off x="563056" y="3069583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2849CA0-9D53-1F4F-B740-82ABFF5554DE}"/>
              </a:ext>
            </a:extLst>
          </p:cNvPr>
          <p:cNvSpPr txBox="1"/>
          <p:nvPr/>
        </p:nvSpPr>
        <p:spPr>
          <a:xfrm>
            <a:off x="2418756" y="2458604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9009411-BC74-184D-A4BC-16CD02256B4C}"/>
              </a:ext>
            </a:extLst>
          </p:cNvPr>
          <p:cNvSpPr txBox="1"/>
          <p:nvPr/>
        </p:nvSpPr>
        <p:spPr>
          <a:xfrm>
            <a:off x="3216177" y="1964248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665BC59-D835-4848-AB99-D52203941E3E}"/>
              </a:ext>
            </a:extLst>
          </p:cNvPr>
          <p:cNvSpPr txBox="1"/>
          <p:nvPr/>
        </p:nvSpPr>
        <p:spPr>
          <a:xfrm>
            <a:off x="3216177" y="2861776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92A835FF-9274-6F4C-81E7-5CD3DB1805DE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Link-atom</a:t>
            </a:r>
          </a:p>
        </p:txBody>
      </p:sp>
    </p:spTree>
    <p:extLst>
      <p:ext uri="{BB962C8B-B14F-4D97-AF65-F5344CB8AC3E}">
        <p14:creationId xmlns:p14="http://schemas.microsoft.com/office/powerpoint/2010/main" val="128731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8ED6030-73B6-ED40-A911-47609799E1DE}"/>
              </a:ext>
            </a:extLst>
          </p:cNvPr>
          <p:cNvSpPr txBox="1"/>
          <p:nvPr/>
        </p:nvSpPr>
        <p:spPr>
          <a:xfrm>
            <a:off x="1286875" y="3501808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link-atom approach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9E7497DC-0198-5747-BD66-54F3F63CA84C}"/>
              </a:ext>
            </a:extLst>
          </p:cNvPr>
          <p:cNvSpPr/>
          <p:nvPr/>
        </p:nvSpPr>
        <p:spPr>
          <a:xfrm>
            <a:off x="6096000" y="1946666"/>
            <a:ext cx="37253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1" name="Connettore 1 90">
            <a:extLst>
              <a:ext uri="{FF2B5EF4-FFF2-40B4-BE49-F238E27FC236}">
                <a16:creationId xmlns:a16="http://schemas.microsoft.com/office/drawing/2014/main" id="{110B3D3A-43C0-7A41-8C82-894C5D8E01B2}"/>
              </a:ext>
            </a:extLst>
          </p:cNvPr>
          <p:cNvCxnSpPr>
            <a:cxnSpLocks/>
          </p:cNvCxnSpPr>
          <p:nvPr/>
        </p:nvCxnSpPr>
        <p:spPr>
          <a:xfrm flipH="1">
            <a:off x="1084005" y="2765805"/>
            <a:ext cx="292847" cy="303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1 91">
            <a:extLst>
              <a:ext uri="{FF2B5EF4-FFF2-40B4-BE49-F238E27FC236}">
                <a16:creationId xmlns:a16="http://schemas.microsoft.com/office/drawing/2014/main" id="{3B4F7E6C-3EE5-4745-93FC-14409AB3A051}"/>
              </a:ext>
            </a:extLst>
          </p:cNvPr>
          <p:cNvCxnSpPr>
            <a:cxnSpLocks/>
          </p:cNvCxnSpPr>
          <p:nvPr/>
        </p:nvCxnSpPr>
        <p:spPr>
          <a:xfrm flipH="1" flipV="1">
            <a:off x="1084005" y="2242422"/>
            <a:ext cx="258982" cy="270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1 92">
            <a:extLst>
              <a:ext uri="{FF2B5EF4-FFF2-40B4-BE49-F238E27FC236}">
                <a16:creationId xmlns:a16="http://schemas.microsoft.com/office/drawing/2014/main" id="{0C49BB10-2632-174A-A8C0-1838D8BE6C17}"/>
              </a:ext>
            </a:extLst>
          </p:cNvPr>
          <p:cNvCxnSpPr>
            <a:cxnSpLocks/>
          </p:cNvCxnSpPr>
          <p:nvPr/>
        </p:nvCxnSpPr>
        <p:spPr>
          <a:xfrm flipH="1">
            <a:off x="1819114" y="2644649"/>
            <a:ext cx="1790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ttore 1 94">
            <a:extLst>
              <a:ext uri="{FF2B5EF4-FFF2-40B4-BE49-F238E27FC236}">
                <a16:creationId xmlns:a16="http://schemas.microsoft.com/office/drawing/2014/main" id="{2D90F58C-F9A0-CE4F-9394-021C47516641}"/>
              </a:ext>
            </a:extLst>
          </p:cNvPr>
          <p:cNvCxnSpPr>
            <a:cxnSpLocks/>
          </p:cNvCxnSpPr>
          <p:nvPr/>
        </p:nvCxnSpPr>
        <p:spPr>
          <a:xfrm flipH="1">
            <a:off x="2893087" y="2148914"/>
            <a:ext cx="323090" cy="3084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15B19CB4-5D93-6948-8C01-91BF7B6E666A}"/>
              </a:ext>
            </a:extLst>
          </p:cNvPr>
          <p:cNvCxnSpPr>
            <a:cxnSpLocks/>
          </p:cNvCxnSpPr>
          <p:nvPr/>
        </p:nvCxnSpPr>
        <p:spPr>
          <a:xfrm flipH="1" flipV="1">
            <a:off x="2997973" y="2817052"/>
            <a:ext cx="256784" cy="2012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1 96">
            <a:extLst>
              <a:ext uri="{FF2B5EF4-FFF2-40B4-BE49-F238E27FC236}">
                <a16:creationId xmlns:a16="http://schemas.microsoft.com/office/drawing/2014/main" id="{A3CC4E80-261B-064C-B4A1-8DDE51C7F540}"/>
              </a:ext>
            </a:extLst>
          </p:cNvPr>
          <p:cNvCxnSpPr>
            <a:cxnSpLocks/>
          </p:cNvCxnSpPr>
          <p:nvPr/>
        </p:nvCxnSpPr>
        <p:spPr>
          <a:xfrm flipH="1">
            <a:off x="2225513" y="2644650"/>
            <a:ext cx="245471" cy="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A56AF504-762C-4F41-BAF6-ECEE734311AF}"/>
              </a:ext>
            </a:extLst>
          </p:cNvPr>
          <p:cNvSpPr txBox="1"/>
          <p:nvPr/>
        </p:nvSpPr>
        <p:spPr>
          <a:xfrm>
            <a:off x="1944079" y="245860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2388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</a:t>
            </a:r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739EB2DE-E820-324A-A81F-1E252BEB4943}"/>
              </a:ext>
            </a:extLst>
          </p:cNvPr>
          <p:cNvSpPr txBox="1"/>
          <p:nvPr/>
        </p:nvSpPr>
        <p:spPr>
          <a:xfrm>
            <a:off x="1270272" y="2463526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B3AD02EE-9BB5-4C45-AE30-8704FB4D6BB2}"/>
              </a:ext>
            </a:extLst>
          </p:cNvPr>
          <p:cNvSpPr txBox="1"/>
          <p:nvPr/>
        </p:nvSpPr>
        <p:spPr>
          <a:xfrm>
            <a:off x="563056" y="1876727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33D10057-AE9C-C04E-8B23-36BE4123146D}"/>
              </a:ext>
            </a:extLst>
          </p:cNvPr>
          <p:cNvSpPr txBox="1"/>
          <p:nvPr/>
        </p:nvSpPr>
        <p:spPr>
          <a:xfrm>
            <a:off x="563056" y="3069583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44E8755D-6CE0-7245-BBCD-8902F13B8392}"/>
              </a:ext>
            </a:extLst>
          </p:cNvPr>
          <p:cNvSpPr txBox="1"/>
          <p:nvPr/>
        </p:nvSpPr>
        <p:spPr>
          <a:xfrm>
            <a:off x="2418756" y="2458604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</a:p>
        </p:txBody>
      </p: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B449C318-6E9D-8E44-A653-84351D8CB9F1}"/>
              </a:ext>
            </a:extLst>
          </p:cNvPr>
          <p:cNvSpPr txBox="1"/>
          <p:nvPr/>
        </p:nvSpPr>
        <p:spPr>
          <a:xfrm>
            <a:off x="3216177" y="1964248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85F9D73A-9E13-7C4A-966C-35F8B8C0B7F7}"/>
              </a:ext>
            </a:extLst>
          </p:cNvPr>
          <p:cNvSpPr txBox="1"/>
          <p:nvPr/>
        </p:nvSpPr>
        <p:spPr>
          <a:xfrm>
            <a:off x="3216177" y="2861776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0AAF4A-3316-F944-B9BB-894255B1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849" y="1899917"/>
            <a:ext cx="5346700" cy="24765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DE95D566-AC47-BD46-BCE3-EC92A9EDD175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Link-atom</a:t>
            </a:r>
          </a:p>
        </p:txBody>
      </p:sp>
    </p:spTree>
    <p:extLst>
      <p:ext uri="{BB962C8B-B14F-4D97-AF65-F5344CB8AC3E}">
        <p14:creationId xmlns:p14="http://schemas.microsoft.com/office/powerpoint/2010/main" val="3195856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E3476FF-6B3F-1C4A-8EB5-EB604BE00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26"/>
          <a:stretch/>
        </p:blipFill>
        <p:spPr>
          <a:xfrm>
            <a:off x="4053483" y="1757862"/>
            <a:ext cx="4699000" cy="2655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lo 3D 6" descr="Il sole">
                <a:extLst>
                  <a:ext uri="{FF2B5EF4-FFF2-40B4-BE49-F238E27FC236}">
                    <a16:creationId xmlns:a16="http://schemas.microsoft.com/office/drawing/2014/main" id="{FBD9EFF1-6E15-5440-B1FA-46E162FB4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1039929"/>
                  </p:ext>
                </p:extLst>
              </p:nvPr>
            </p:nvGraphicFramePr>
            <p:xfrm>
              <a:off x="109372" y="1757862"/>
              <a:ext cx="2124094" cy="21240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24094" cy="212409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6718601" ay="2287917" az="-34100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205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lo 3D 6" descr="Il sole">
                <a:extLst>
                  <a:ext uri="{FF2B5EF4-FFF2-40B4-BE49-F238E27FC236}">
                    <a16:creationId xmlns:a16="http://schemas.microsoft.com/office/drawing/2014/main" id="{FBD9EFF1-6E15-5440-B1FA-46E162FB4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372" y="1757862"/>
                <a:ext cx="2124094" cy="212409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D0F8DC3C-9BE5-8B4A-B01A-9B55CB7F2C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97" t="19335" r="1" b="10725"/>
          <a:stretch/>
        </p:blipFill>
        <p:spPr>
          <a:xfrm>
            <a:off x="7098912" y="3657401"/>
            <a:ext cx="4699001" cy="266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334041A-E3AD-9444-8DAC-7308F538EC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72" t="8338" b="12566"/>
          <a:stretch/>
        </p:blipFill>
        <p:spPr>
          <a:xfrm>
            <a:off x="1929389" y="3657401"/>
            <a:ext cx="4347335" cy="27781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FAEF86B0-623B-1945-97AE-D43CA9DB7C2A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Photo-induced processes</a:t>
            </a:r>
          </a:p>
        </p:txBody>
      </p:sp>
    </p:spTree>
    <p:extLst>
      <p:ext uri="{BB962C8B-B14F-4D97-AF65-F5344CB8AC3E}">
        <p14:creationId xmlns:p14="http://schemas.microsoft.com/office/powerpoint/2010/main" val="3031894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DBC38E-F9B2-4641-8FAB-9FB56B121F6C}"/>
              </a:ext>
            </a:extLst>
          </p:cNvPr>
          <p:cNvSpPr txBox="1"/>
          <p:nvPr/>
        </p:nvSpPr>
        <p:spPr>
          <a:xfrm>
            <a:off x="1286875" y="3501808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link-atom approach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1F9F8CF-03C7-BF4A-81BB-EF6C19491665}"/>
              </a:ext>
            </a:extLst>
          </p:cNvPr>
          <p:cNvSpPr txBox="1"/>
          <p:nvPr/>
        </p:nvSpPr>
        <p:spPr>
          <a:xfrm>
            <a:off x="1286875" y="4149477"/>
            <a:ext cx="285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redistribution of the charge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68E0DB-81F1-874F-AB9B-4B41C0ECB666}"/>
              </a:ext>
            </a:extLst>
          </p:cNvPr>
          <p:cNvSpPr txBox="1"/>
          <p:nvPr/>
        </p:nvSpPr>
        <p:spPr>
          <a:xfrm>
            <a:off x="1286875" y="6012408"/>
            <a:ext cx="439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gradient of H projected over QM</a:t>
            </a:r>
            <a:r>
              <a:rPr lang="en-GB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and MM</a:t>
            </a:r>
            <a:r>
              <a:rPr lang="en-GB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6E27D7-AD00-B447-8503-5A153EACAA78}"/>
              </a:ext>
            </a:extLst>
          </p:cNvPr>
          <p:cNvSpPr txBox="1"/>
          <p:nvPr/>
        </p:nvSpPr>
        <p:spPr>
          <a:xfrm>
            <a:off x="1286875" y="5392315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distance QM</a:t>
            </a:r>
            <a:r>
              <a:rPr lang="en-GB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-H constrained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16952C-4A03-0E4C-9729-924EC243346C}"/>
              </a:ext>
            </a:extLst>
          </p:cNvPr>
          <p:cNvSpPr txBox="1"/>
          <p:nvPr/>
        </p:nvSpPr>
        <p:spPr>
          <a:xfrm>
            <a:off x="1286875" y="4772222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 blind to the H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48A52E4F-B86D-7140-B615-07997AE5D194}"/>
              </a:ext>
            </a:extLst>
          </p:cNvPr>
          <p:cNvSpPr/>
          <p:nvPr/>
        </p:nvSpPr>
        <p:spPr>
          <a:xfrm>
            <a:off x="6096000" y="2023851"/>
            <a:ext cx="37253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7" name="Connettore 1 76">
            <a:extLst>
              <a:ext uri="{FF2B5EF4-FFF2-40B4-BE49-F238E27FC236}">
                <a16:creationId xmlns:a16="http://schemas.microsoft.com/office/drawing/2014/main" id="{EE967BC4-11AD-DD40-97D3-5CAF988EFBC9}"/>
              </a:ext>
            </a:extLst>
          </p:cNvPr>
          <p:cNvCxnSpPr>
            <a:cxnSpLocks/>
          </p:cNvCxnSpPr>
          <p:nvPr/>
        </p:nvCxnSpPr>
        <p:spPr>
          <a:xfrm flipH="1">
            <a:off x="1084005" y="2765805"/>
            <a:ext cx="292847" cy="303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1 77">
            <a:extLst>
              <a:ext uri="{FF2B5EF4-FFF2-40B4-BE49-F238E27FC236}">
                <a16:creationId xmlns:a16="http://schemas.microsoft.com/office/drawing/2014/main" id="{88A56890-0A15-A84F-8E7A-2DA298FCC52B}"/>
              </a:ext>
            </a:extLst>
          </p:cNvPr>
          <p:cNvCxnSpPr>
            <a:cxnSpLocks/>
          </p:cNvCxnSpPr>
          <p:nvPr/>
        </p:nvCxnSpPr>
        <p:spPr>
          <a:xfrm flipH="1" flipV="1">
            <a:off x="1084005" y="2242422"/>
            <a:ext cx="258982" cy="2700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1 78">
            <a:extLst>
              <a:ext uri="{FF2B5EF4-FFF2-40B4-BE49-F238E27FC236}">
                <a16:creationId xmlns:a16="http://schemas.microsoft.com/office/drawing/2014/main" id="{A565514B-5832-CD43-A9CB-66EB779A03CE}"/>
              </a:ext>
            </a:extLst>
          </p:cNvPr>
          <p:cNvCxnSpPr>
            <a:cxnSpLocks/>
          </p:cNvCxnSpPr>
          <p:nvPr/>
        </p:nvCxnSpPr>
        <p:spPr>
          <a:xfrm flipH="1">
            <a:off x="1819114" y="2644649"/>
            <a:ext cx="1790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1 79">
            <a:extLst>
              <a:ext uri="{FF2B5EF4-FFF2-40B4-BE49-F238E27FC236}">
                <a16:creationId xmlns:a16="http://schemas.microsoft.com/office/drawing/2014/main" id="{C066F13C-47FB-184B-BCAD-F43248C3C954}"/>
              </a:ext>
            </a:extLst>
          </p:cNvPr>
          <p:cNvCxnSpPr>
            <a:cxnSpLocks/>
          </p:cNvCxnSpPr>
          <p:nvPr/>
        </p:nvCxnSpPr>
        <p:spPr>
          <a:xfrm flipH="1">
            <a:off x="2893087" y="2148914"/>
            <a:ext cx="323090" cy="30840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1 80">
            <a:extLst>
              <a:ext uri="{FF2B5EF4-FFF2-40B4-BE49-F238E27FC236}">
                <a16:creationId xmlns:a16="http://schemas.microsoft.com/office/drawing/2014/main" id="{E3547907-D79F-B146-BD81-FBEE2EEA3EE1}"/>
              </a:ext>
            </a:extLst>
          </p:cNvPr>
          <p:cNvCxnSpPr>
            <a:cxnSpLocks/>
          </p:cNvCxnSpPr>
          <p:nvPr/>
        </p:nvCxnSpPr>
        <p:spPr>
          <a:xfrm flipH="1" flipV="1">
            <a:off x="2997973" y="2817052"/>
            <a:ext cx="256784" cy="2012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1 81">
            <a:extLst>
              <a:ext uri="{FF2B5EF4-FFF2-40B4-BE49-F238E27FC236}">
                <a16:creationId xmlns:a16="http://schemas.microsoft.com/office/drawing/2014/main" id="{C27B18D9-7BB8-7C44-9129-3B39511C6E1B}"/>
              </a:ext>
            </a:extLst>
          </p:cNvPr>
          <p:cNvCxnSpPr>
            <a:cxnSpLocks/>
          </p:cNvCxnSpPr>
          <p:nvPr/>
        </p:nvCxnSpPr>
        <p:spPr>
          <a:xfrm flipH="1">
            <a:off x="2225513" y="2644650"/>
            <a:ext cx="245471" cy="1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7159F0C7-8364-934D-A638-CFB5E4E8B017}"/>
              </a:ext>
            </a:extLst>
          </p:cNvPr>
          <p:cNvSpPr txBox="1"/>
          <p:nvPr/>
        </p:nvSpPr>
        <p:spPr>
          <a:xfrm>
            <a:off x="1944079" y="245860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2388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4D226E41-C2F8-5246-A902-DBAFFAE032E3}"/>
              </a:ext>
            </a:extLst>
          </p:cNvPr>
          <p:cNvSpPr txBox="1"/>
          <p:nvPr/>
        </p:nvSpPr>
        <p:spPr>
          <a:xfrm>
            <a:off x="1270272" y="2463526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65546D19-0C9C-AF4E-BC3A-1805EFDC38BF}"/>
              </a:ext>
            </a:extLst>
          </p:cNvPr>
          <p:cNvSpPr txBox="1"/>
          <p:nvPr/>
        </p:nvSpPr>
        <p:spPr>
          <a:xfrm>
            <a:off x="563056" y="1876727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369BCDAE-B1E4-E942-A9A1-ED12566BF01E}"/>
              </a:ext>
            </a:extLst>
          </p:cNvPr>
          <p:cNvSpPr txBox="1"/>
          <p:nvPr/>
        </p:nvSpPr>
        <p:spPr>
          <a:xfrm>
            <a:off x="563056" y="3069583"/>
            <a:ext cx="7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b="1" baseline="-25000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51071E82-14B7-D842-9A9A-42C0349BF1B5}"/>
              </a:ext>
            </a:extLst>
          </p:cNvPr>
          <p:cNvSpPr txBox="1"/>
          <p:nvPr/>
        </p:nvSpPr>
        <p:spPr>
          <a:xfrm>
            <a:off x="2418756" y="2458604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</a:t>
            </a:r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23C7CE51-2D7E-4E40-A8E5-E80C65B1E56A}"/>
              </a:ext>
            </a:extLst>
          </p:cNvPr>
          <p:cNvSpPr txBox="1"/>
          <p:nvPr/>
        </p:nvSpPr>
        <p:spPr>
          <a:xfrm>
            <a:off x="3216177" y="1964248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512C9904-7519-C445-BC89-67855C5C5D9E}"/>
              </a:ext>
            </a:extLst>
          </p:cNvPr>
          <p:cNvSpPr txBox="1"/>
          <p:nvPr/>
        </p:nvSpPr>
        <p:spPr>
          <a:xfrm>
            <a:off x="3216177" y="2861776"/>
            <a:ext cx="7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b="1" baseline="-25000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</a:t>
            </a:r>
          </a:p>
        </p:txBody>
      </p:sp>
      <p:pic>
        <p:nvPicPr>
          <p:cNvPr id="90" name="Immagine 89">
            <a:extLst>
              <a:ext uri="{FF2B5EF4-FFF2-40B4-BE49-F238E27FC236}">
                <a16:creationId xmlns:a16="http://schemas.microsoft.com/office/drawing/2014/main" id="{00EFCE4A-1ECA-4642-92AD-6E75E7C08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849" y="1899917"/>
            <a:ext cx="5346700" cy="2476500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6A95E4B4-080F-0442-8692-E81F4911B3B6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Link-atom</a:t>
            </a:r>
          </a:p>
        </p:txBody>
      </p:sp>
    </p:spTree>
    <p:extLst>
      <p:ext uri="{BB962C8B-B14F-4D97-AF65-F5344CB8AC3E}">
        <p14:creationId xmlns:p14="http://schemas.microsoft.com/office/powerpoint/2010/main" val="4160087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CD266814-59BC-5640-B868-9FE9EC3D10D0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System boundary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A96DED3-06CA-3243-AAD4-122080D5D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00" y="2314800"/>
            <a:ext cx="3365500" cy="34036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03ED70C-0045-6D48-AEDA-BB984C43015C}"/>
              </a:ext>
            </a:extLst>
          </p:cNvPr>
          <p:cNvSpPr txBox="1"/>
          <p:nvPr/>
        </p:nvSpPr>
        <p:spPr>
          <a:xfrm>
            <a:off x="5735782" y="3059668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System boundary</a:t>
            </a:r>
          </a:p>
        </p:txBody>
      </p:sp>
    </p:spTree>
    <p:extLst>
      <p:ext uri="{BB962C8B-B14F-4D97-AF65-F5344CB8AC3E}">
        <p14:creationId xmlns:p14="http://schemas.microsoft.com/office/powerpoint/2010/main" val="2709660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CD266814-59BC-5640-B868-9FE9EC3D10D0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System boundary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8BDB4FE-B04F-0D40-B341-8F6DFBA135E9}"/>
              </a:ext>
            </a:extLst>
          </p:cNvPr>
          <p:cNvSpPr txBox="1"/>
          <p:nvPr/>
        </p:nvSpPr>
        <p:spPr>
          <a:xfrm>
            <a:off x="2176039" y="231324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Ewald summation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1B72B24-2321-214C-9648-7BD92F004DC6}"/>
              </a:ext>
            </a:extLst>
          </p:cNvPr>
          <p:cNvSpPr/>
          <p:nvPr/>
        </p:nvSpPr>
        <p:spPr>
          <a:xfrm>
            <a:off x="1629853" y="1729563"/>
            <a:ext cx="2930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Periodic boundary condition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9389C92-0DC6-904D-B9B1-94710AF56C70}"/>
              </a:ext>
            </a:extLst>
          </p:cNvPr>
          <p:cNvSpPr txBox="1"/>
          <p:nvPr/>
        </p:nvSpPr>
        <p:spPr>
          <a:xfrm>
            <a:off x="6638802" y="2313240"/>
            <a:ext cx="433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generalization to more layers (ONIOM-like)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BABF37-9666-364B-B035-C6B9EA5861A6}"/>
              </a:ext>
            </a:extLst>
          </p:cNvPr>
          <p:cNvSpPr txBox="1"/>
          <p:nvPr/>
        </p:nvSpPr>
        <p:spPr>
          <a:xfrm>
            <a:off x="7042274" y="1729563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finite-system approach - droplet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4C62165-0BBE-664F-9C48-5AFA07B88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994" y="2842518"/>
            <a:ext cx="3568700" cy="34544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C52DAFF-0559-6043-AD9A-FCED161AE9BA}"/>
              </a:ext>
            </a:extLst>
          </p:cNvPr>
          <p:cNvSpPr/>
          <p:nvPr/>
        </p:nvSpPr>
        <p:spPr>
          <a:xfrm>
            <a:off x="2573116" y="4012189"/>
            <a:ext cx="1224116" cy="1091381"/>
          </a:xfrm>
          <a:prstGeom prst="rect">
            <a:avLst/>
          </a:prstGeom>
          <a:noFill/>
          <a:ln w="38100">
            <a:solidFill>
              <a:srgbClr val="FF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EB2A38C9-C5C4-1741-BA9C-1DBE95F3A224}"/>
              </a:ext>
            </a:extLst>
          </p:cNvPr>
          <p:cNvSpPr/>
          <p:nvPr/>
        </p:nvSpPr>
        <p:spPr>
          <a:xfrm>
            <a:off x="2686400" y="4169422"/>
            <a:ext cx="286806" cy="235974"/>
          </a:xfrm>
          <a:prstGeom prst="ellipse">
            <a:avLst/>
          </a:prstGeom>
          <a:solidFill>
            <a:srgbClr val="E74A76"/>
          </a:solidFill>
          <a:ln w="3175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1B4A035C-8553-5344-9D5F-D036B257FA2B}"/>
              </a:ext>
            </a:extLst>
          </p:cNvPr>
          <p:cNvSpPr/>
          <p:nvPr/>
        </p:nvSpPr>
        <p:spPr>
          <a:xfrm>
            <a:off x="3114708" y="4325005"/>
            <a:ext cx="286806" cy="235974"/>
          </a:xfrm>
          <a:prstGeom prst="ellipse">
            <a:avLst/>
          </a:prstGeom>
          <a:solidFill>
            <a:srgbClr val="E74A76"/>
          </a:solidFill>
          <a:ln w="3175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5F9BEFC-CE5C-E141-8AF6-BB64C9867E2A}"/>
              </a:ext>
            </a:extLst>
          </p:cNvPr>
          <p:cNvSpPr/>
          <p:nvPr/>
        </p:nvSpPr>
        <p:spPr>
          <a:xfrm>
            <a:off x="3328577" y="4686803"/>
            <a:ext cx="286806" cy="235974"/>
          </a:xfrm>
          <a:prstGeom prst="ellipse">
            <a:avLst/>
          </a:prstGeom>
          <a:solidFill>
            <a:srgbClr val="E74A76"/>
          </a:solidFill>
          <a:ln w="3175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81DAAA3-26D1-6D42-BF32-F930F487F3C8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3615383" y="4804790"/>
            <a:ext cx="504318" cy="0"/>
          </a:xfrm>
          <a:prstGeom prst="straightConnector1">
            <a:avLst/>
          </a:prstGeom>
          <a:ln w="22225">
            <a:solidFill>
              <a:srgbClr val="1F0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E8CFF532-500A-4040-B6B1-9EE8A7AAE409}"/>
              </a:ext>
            </a:extLst>
          </p:cNvPr>
          <p:cNvCxnSpPr>
            <a:cxnSpLocks/>
          </p:cNvCxnSpPr>
          <p:nvPr/>
        </p:nvCxnSpPr>
        <p:spPr>
          <a:xfrm flipH="1" flipV="1">
            <a:off x="2401042" y="4231509"/>
            <a:ext cx="262244" cy="39372"/>
          </a:xfrm>
          <a:prstGeom prst="straightConnector1">
            <a:avLst/>
          </a:prstGeom>
          <a:ln w="22225">
            <a:solidFill>
              <a:srgbClr val="1F0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e 46">
            <a:extLst>
              <a:ext uri="{FF2B5EF4-FFF2-40B4-BE49-F238E27FC236}">
                <a16:creationId xmlns:a16="http://schemas.microsoft.com/office/drawing/2014/main" id="{5572BFD1-E72B-EB4C-A96A-FF252721E787}"/>
              </a:ext>
            </a:extLst>
          </p:cNvPr>
          <p:cNvSpPr/>
          <p:nvPr/>
        </p:nvSpPr>
        <p:spPr>
          <a:xfrm>
            <a:off x="4151873" y="4686803"/>
            <a:ext cx="286806" cy="235974"/>
          </a:xfrm>
          <a:prstGeom prst="ellipse">
            <a:avLst/>
          </a:prstGeom>
          <a:noFill/>
          <a:ln w="31750">
            <a:solidFill>
              <a:srgbClr val="7B2A5D">
                <a:alpha val="5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8A49F72A-DD91-724A-9F09-82A634FD0991}"/>
              </a:ext>
            </a:extLst>
          </p:cNvPr>
          <p:cNvCxnSpPr>
            <a:cxnSpLocks/>
            <a:stCxn id="98" idx="6"/>
          </p:cNvCxnSpPr>
          <p:nvPr/>
        </p:nvCxnSpPr>
        <p:spPr>
          <a:xfrm flipV="1">
            <a:off x="2362718" y="4804790"/>
            <a:ext cx="465184" cy="3112"/>
          </a:xfrm>
          <a:prstGeom prst="straightConnector1">
            <a:avLst/>
          </a:prstGeom>
          <a:ln w="22225">
            <a:solidFill>
              <a:srgbClr val="1F0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e 66">
            <a:extLst>
              <a:ext uri="{FF2B5EF4-FFF2-40B4-BE49-F238E27FC236}">
                <a16:creationId xmlns:a16="http://schemas.microsoft.com/office/drawing/2014/main" id="{73938BEB-7831-3F40-B7CC-1971EB8D3286}"/>
              </a:ext>
            </a:extLst>
          </p:cNvPr>
          <p:cNvSpPr/>
          <p:nvPr/>
        </p:nvSpPr>
        <p:spPr>
          <a:xfrm>
            <a:off x="2827902" y="4686803"/>
            <a:ext cx="286806" cy="235974"/>
          </a:xfrm>
          <a:prstGeom prst="ellipse">
            <a:avLst/>
          </a:prstGeom>
          <a:noFill/>
          <a:ln w="31750">
            <a:solidFill>
              <a:srgbClr val="7B2A5D">
                <a:alpha val="5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D2B2FC9C-6567-9B4C-B123-4DC64BBD35CF}"/>
              </a:ext>
            </a:extLst>
          </p:cNvPr>
          <p:cNvSpPr/>
          <p:nvPr/>
        </p:nvSpPr>
        <p:spPr>
          <a:xfrm>
            <a:off x="2086527" y="4089031"/>
            <a:ext cx="286806" cy="235974"/>
          </a:xfrm>
          <a:prstGeom prst="ellipse">
            <a:avLst/>
          </a:prstGeom>
          <a:noFill/>
          <a:ln w="31750">
            <a:solidFill>
              <a:srgbClr val="7B2A5D">
                <a:alpha val="5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4D9673E2-8B8B-5B42-A717-AE8B5EDD5AAA}"/>
              </a:ext>
            </a:extLst>
          </p:cNvPr>
          <p:cNvSpPr/>
          <p:nvPr/>
        </p:nvSpPr>
        <p:spPr>
          <a:xfrm>
            <a:off x="3328577" y="4072882"/>
            <a:ext cx="286806" cy="235974"/>
          </a:xfrm>
          <a:prstGeom prst="ellipse">
            <a:avLst/>
          </a:prstGeom>
          <a:noFill/>
          <a:ln w="31750">
            <a:solidFill>
              <a:srgbClr val="7B2A5D">
                <a:alpha val="5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3E9A3D67-0EC9-114C-81F4-2C651C4A66EE}"/>
              </a:ext>
            </a:extLst>
          </p:cNvPr>
          <p:cNvCxnSpPr>
            <a:cxnSpLocks/>
          </p:cNvCxnSpPr>
          <p:nvPr/>
        </p:nvCxnSpPr>
        <p:spPr>
          <a:xfrm flipH="1" flipV="1">
            <a:off x="3644766" y="4231509"/>
            <a:ext cx="262244" cy="39372"/>
          </a:xfrm>
          <a:prstGeom prst="straightConnector1">
            <a:avLst/>
          </a:prstGeom>
          <a:ln w="22225">
            <a:solidFill>
              <a:srgbClr val="1F0C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ttangolo 94">
            <a:extLst>
              <a:ext uri="{FF2B5EF4-FFF2-40B4-BE49-F238E27FC236}">
                <a16:creationId xmlns:a16="http://schemas.microsoft.com/office/drawing/2014/main" id="{1521C99F-CF0F-DA49-93F7-2CF691ED3092}"/>
              </a:ext>
            </a:extLst>
          </p:cNvPr>
          <p:cNvSpPr/>
          <p:nvPr/>
        </p:nvSpPr>
        <p:spPr>
          <a:xfrm>
            <a:off x="1320451" y="4015301"/>
            <a:ext cx="1224116" cy="1091381"/>
          </a:xfrm>
          <a:prstGeom prst="rect">
            <a:avLst/>
          </a:prstGeom>
          <a:noFill/>
          <a:ln w="38100">
            <a:solidFill>
              <a:srgbClr val="FF92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C0BA3882-23B4-6F42-9AA8-6C5EB1581468}"/>
              </a:ext>
            </a:extLst>
          </p:cNvPr>
          <p:cNvSpPr/>
          <p:nvPr/>
        </p:nvSpPr>
        <p:spPr>
          <a:xfrm>
            <a:off x="1433735" y="4172534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64745DB5-FA32-6F48-82C3-773E5D678BE2}"/>
              </a:ext>
            </a:extLst>
          </p:cNvPr>
          <p:cNvSpPr/>
          <p:nvPr/>
        </p:nvSpPr>
        <p:spPr>
          <a:xfrm>
            <a:off x="1862043" y="4328117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11AF2C06-62B9-A349-BAF0-33802550C036}"/>
              </a:ext>
            </a:extLst>
          </p:cNvPr>
          <p:cNvSpPr/>
          <p:nvPr/>
        </p:nvSpPr>
        <p:spPr>
          <a:xfrm>
            <a:off x="2075912" y="4689915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E8CBF6BB-C4E1-D448-B33D-1080E217CCF0}"/>
              </a:ext>
            </a:extLst>
          </p:cNvPr>
          <p:cNvSpPr/>
          <p:nvPr/>
        </p:nvSpPr>
        <p:spPr>
          <a:xfrm>
            <a:off x="1320451" y="2898698"/>
            <a:ext cx="1224116" cy="1091381"/>
          </a:xfrm>
          <a:prstGeom prst="rect">
            <a:avLst/>
          </a:prstGeom>
          <a:noFill/>
          <a:ln w="38100">
            <a:solidFill>
              <a:srgbClr val="FF92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01FC7084-B72E-494E-8738-857781E69C59}"/>
              </a:ext>
            </a:extLst>
          </p:cNvPr>
          <p:cNvSpPr/>
          <p:nvPr/>
        </p:nvSpPr>
        <p:spPr>
          <a:xfrm>
            <a:off x="1433735" y="3055931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e 100">
            <a:extLst>
              <a:ext uri="{FF2B5EF4-FFF2-40B4-BE49-F238E27FC236}">
                <a16:creationId xmlns:a16="http://schemas.microsoft.com/office/drawing/2014/main" id="{39655016-8B4D-C743-B45C-EE64EF744C59}"/>
              </a:ext>
            </a:extLst>
          </p:cNvPr>
          <p:cNvSpPr/>
          <p:nvPr/>
        </p:nvSpPr>
        <p:spPr>
          <a:xfrm>
            <a:off x="1862043" y="3211514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A3CAF7C5-8F6D-F449-B08A-61A7550D2B65}"/>
              </a:ext>
            </a:extLst>
          </p:cNvPr>
          <p:cNvSpPr/>
          <p:nvPr/>
        </p:nvSpPr>
        <p:spPr>
          <a:xfrm>
            <a:off x="2075912" y="3573312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067A7ED8-C913-014A-9AA6-86383423BBC3}"/>
              </a:ext>
            </a:extLst>
          </p:cNvPr>
          <p:cNvSpPr/>
          <p:nvPr/>
        </p:nvSpPr>
        <p:spPr>
          <a:xfrm>
            <a:off x="2570399" y="2905105"/>
            <a:ext cx="1224116" cy="1091381"/>
          </a:xfrm>
          <a:prstGeom prst="rect">
            <a:avLst/>
          </a:prstGeom>
          <a:noFill/>
          <a:ln w="38100">
            <a:solidFill>
              <a:srgbClr val="FF92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Ovale 103">
            <a:extLst>
              <a:ext uri="{FF2B5EF4-FFF2-40B4-BE49-F238E27FC236}">
                <a16:creationId xmlns:a16="http://schemas.microsoft.com/office/drawing/2014/main" id="{6761C5E4-6E9E-E941-88D1-5778F99498C9}"/>
              </a:ext>
            </a:extLst>
          </p:cNvPr>
          <p:cNvSpPr/>
          <p:nvPr/>
        </p:nvSpPr>
        <p:spPr>
          <a:xfrm>
            <a:off x="2683683" y="3062338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F790B30C-B77D-2646-A545-0D075F55A312}"/>
              </a:ext>
            </a:extLst>
          </p:cNvPr>
          <p:cNvSpPr/>
          <p:nvPr/>
        </p:nvSpPr>
        <p:spPr>
          <a:xfrm>
            <a:off x="3111991" y="3217921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1C1D9B43-FF88-BD4D-898F-615661965A4C}"/>
              </a:ext>
            </a:extLst>
          </p:cNvPr>
          <p:cNvSpPr/>
          <p:nvPr/>
        </p:nvSpPr>
        <p:spPr>
          <a:xfrm>
            <a:off x="3325860" y="3579719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6008D947-6C41-5B46-89CC-9CEB89E9BDBE}"/>
              </a:ext>
            </a:extLst>
          </p:cNvPr>
          <p:cNvSpPr/>
          <p:nvPr/>
        </p:nvSpPr>
        <p:spPr>
          <a:xfrm>
            <a:off x="3826621" y="2896917"/>
            <a:ext cx="1224116" cy="1091381"/>
          </a:xfrm>
          <a:prstGeom prst="rect">
            <a:avLst/>
          </a:prstGeom>
          <a:noFill/>
          <a:ln w="38100">
            <a:solidFill>
              <a:srgbClr val="FF92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478B34BC-7CB5-5F4B-9317-746A43AAE4B1}"/>
              </a:ext>
            </a:extLst>
          </p:cNvPr>
          <p:cNvSpPr/>
          <p:nvPr/>
        </p:nvSpPr>
        <p:spPr>
          <a:xfrm>
            <a:off x="3939905" y="3054150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67972B81-CED4-6449-BE2F-166A559CFD52}"/>
              </a:ext>
            </a:extLst>
          </p:cNvPr>
          <p:cNvSpPr/>
          <p:nvPr/>
        </p:nvSpPr>
        <p:spPr>
          <a:xfrm>
            <a:off x="4368213" y="3209733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55B7B15-FB7B-FD4C-AAFD-C99468F31010}"/>
              </a:ext>
            </a:extLst>
          </p:cNvPr>
          <p:cNvSpPr/>
          <p:nvPr/>
        </p:nvSpPr>
        <p:spPr>
          <a:xfrm>
            <a:off x="4582082" y="3571531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1D078A0C-5294-3648-9B89-FB8D55A5CE76}"/>
              </a:ext>
            </a:extLst>
          </p:cNvPr>
          <p:cNvSpPr/>
          <p:nvPr/>
        </p:nvSpPr>
        <p:spPr>
          <a:xfrm>
            <a:off x="3825781" y="4020928"/>
            <a:ext cx="1224116" cy="1091381"/>
          </a:xfrm>
          <a:prstGeom prst="rect">
            <a:avLst/>
          </a:prstGeom>
          <a:noFill/>
          <a:ln w="38100">
            <a:solidFill>
              <a:srgbClr val="FF92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5A26F60B-8B2F-AB42-AAA4-7A71B7200C2C}"/>
              </a:ext>
            </a:extLst>
          </p:cNvPr>
          <p:cNvSpPr/>
          <p:nvPr/>
        </p:nvSpPr>
        <p:spPr>
          <a:xfrm>
            <a:off x="3939065" y="4178161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BAC9A45C-DFCE-CB42-9F93-821EAB55DBE8}"/>
              </a:ext>
            </a:extLst>
          </p:cNvPr>
          <p:cNvSpPr/>
          <p:nvPr/>
        </p:nvSpPr>
        <p:spPr>
          <a:xfrm>
            <a:off x="4367373" y="4333744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B023C553-CBA3-BD47-BFE0-2D0B80B82E40}"/>
              </a:ext>
            </a:extLst>
          </p:cNvPr>
          <p:cNvSpPr/>
          <p:nvPr/>
        </p:nvSpPr>
        <p:spPr>
          <a:xfrm>
            <a:off x="4581242" y="4695542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D2AD23CA-E452-8647-A81C-878D94507B90}"/>
              </a:ext>
            </a:extLst>
          </p:cNvPr>
          <p:cNvSpPr/>
          <p:nvPr/>
        </p:nvSpPr>
        <p:spPr>
          <a:xfrm>
            <a:off x="3817629" y="5135869"/>
            <a:ext cx="1224116" cy="1091381"/>
          </a:xfrm>
          <a:prstGeom prst="rect">
            <a:avLst/>
          </a:prstGeom>
          <a:noFill/>
          <a:ln w="38100">
            <a:solidFill>
              <a:srgbClr val="FF92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6282CECC-CC8D-2540-B1D8-195C233BB4DA}"/>
              </a:ext>
            </a:extLst>
          </p:cNvPr>
          <p:cNvSpPr/>
          <p:nvPr/>
        </p:nvSpPr>
        <p:spPr>
          <a:xfrm>
            <a:off x="3930913" y="5293102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e 116">
            <a:extLst>
              <a:ext uri="{FF2B5EF4-FFF2-40B4-BE49-F238E27FC236}">
                <a16:creationId xmlns:a16="http://schemas.microsoft.com/office/drawing/2014/main" id="{4722C7F0-AC96-D94A-8587-BD2BD19C10B1}"/>
              </a:ext>
            </a:extLst>
          </p:cNvPr>
          <p:cNvSpPr/>
          <p:nvPr/>
        </p:nvSpPr>
        <p:spPr>
          <a:xfrm>
            <a:off x="4359221" y="5448685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e 117">
            <a:extLst>
              <a:ext uri="{FF2B5EF4-FFF2-40B4-BE49-F238E27FC236}">
                <a16:creationId xmlns:a16="http://schemas.microsoft.com/office/drawing/2014/main" id="{46980812-9A81-274C-8D54-14A867069E69}"/>
              </a:ext>
            </a:extLst>
          </p:cNvPr>
          <p:cNvSpPr/>
          <p:nvPr/>
        </p:nvSpPr>
        <p:spPr>
          <a:xfrm>
            <a:off x="4573090" y="5810483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A2891AF4-32A8-3A48-8003-CB6D0A2B093E}"/>
              </a:ext>
            </a:extLst>
          </p:cNvPr>
          <p:cNvSpPr/>
          <p:nvPr/>
        </p:nvSpPr>
        <p:spPr>
          <a:xfrm>
            <a:off x="2573116" y="5135869"/>
            <a:ext cx="1224116" cy="1091381"/>
          </a:xfrm>
          <a:prstGeom prst="rect">
            <a:avLst/>
          </a:prstGeom>
          <a:noFill/>
          <a:ln w="38100">
            <a:solidFill>
              <a:srgbClr val="FF92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e 119">
            <a:extLst>
              <a:ext uri="{FF2B5EF4-FFF2-40B4-BE49-F238E27FC236}">
                <a16:creationId xmlns:a16="http://schemas.microsoft.com/office/drawing/2014/main" id="{30849469-2028-724F-A8A2-E9A06B6CD162}"/>
              </a:ext>
            </a:extLst>
          </p:cNvPr>
          <p:cNvSpPr/>
          <p:nvPr/>
        </p:nvSpPr>
        <p:spPr>
          <a:xfrm>
            <a:off x="2686400" y="5293102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e 120">
            <a:extLst>
              <a:ext uri="{FF2B5EF4-FFF2-40B4-BE49-F238E27FC236}">
                <a16:creationId xmlns:a16="http://schemas.microsoft.com/office/drawing/2014/main" id="{FC66361C-BCBD-874C-A4AA-D75BDF4348B2}"/>
              </a:ext>
            </a:extLst>
          </p:cNvPr>
          <p:cNvSpPr/>
          <p:nvPr/>
        </p:nvSpPr>
        <p:spPr>
          <a:xfrm>
            <a:off x="3114708" y="5448685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e 121">
            <a:extLst>
              <a:ext uri="{FF2B5EF4-FFF2-40B4-BE49-F238E27FC236}">
                <a16:creationId xmlns:a16="http://schemas.microsoft.com/office/drawing/2014/main" id="{C5012595-A4BE-034D-AFE2-584483D39941}"/>
              </a:ext>
            </a:extLst>
          </p:cNvPr>
          <p:cNvSpPr/>
          <p:nvPr/>
        </p:nvSpPr>
        <p:spPr>
          <a:xfrm>
            <a:off x="3328577" y="5810483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ttangolo 122">
            <a:extLst>
              <a:ext uri="{FF2B5EF4-FFF2-40B4-BE49-F238E27FC236}">
                <a16:creationId xmlns:a16="http://schemas.microsoft.com/office/drawing/2014/main" id="{F4BA14BD-793C-5E41-95CC-74207E838722}"/>
              </a:ext>
            </a:extLst>
          </p:cNvPr>
          <p:cNvSpPr/>
          <p:nvPr/>
        </p:nvSpPr>
        <p:spPr>
          <a:xfrm>
            <a:off x="1329013" y="5115599"/>
            <a:ext cx="1224116" cy="1091381"/>
          </a:xfrm>
          <a:prstGeom prst="rect">
            <a:avLst/>
          </a:prstGeom>
          <a:noFill/>
          <a:ln w="38100">
            <a:solidFill>
              <a:srgbClr val="FF92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Ovale 123">
            <a:extLst>
              <a:ext uri="{FF2B5EF4-FFF2-40B4-BE49-F238E27FC236}">
                <a16:creationId xmlns:a16="http://schemas.microsoft.com/office/drawing/2014/main" id="{1029887A-32E0-1544-B1FA-76C86D9C487C}"/>
              </a:ext>
            </a:extLst>
          </p:cNvPr>
          <p:cNvSpPr/>
          <p:nvPr/>
        </p:nvSpPr>
        <p:spPr>
          <a:xfrm>
            <a:off x="1442297" y="5272832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Ovale 124">
            <a:extLst>
              <a:ext uri="{FF2B5EF4-FFF2-40B4-BE49-F238E27FC236}">
                <a16:creationId xmlns:a16="http://schemas.microsoft.com/office/drawing/2014/main" id="{ECDB04E6-E1DE-1E49-8343-E7D0DAD6337A}"/>
              </a:ext>
            </a:extLst>
          </p:cNvPr>
          <p:cNvSpPr/>
          <p:nvPr/>
        </p:nvSpPr>
        <p:spPr>
          <a:xfrm>
            <a:off x="1870605" y="5428415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e 125">
            <a:extLst>
              <a:ext uri="{FF2B5EF4-FFF2-40B4-BE49-F238E27FC236}">
                <a16:creationId xmlns:a16="http://schemas.microsoft.com/office/drawing/2014/main" id="{CEFA065B-8D33-AC48-9A9C-CBA7F190EBCD}"/>
              </a:ext>
            </a:extLst>
          </p:cNvPr>
          <p:cNvSpPr/>
          <p:nvPr/>
        </p:nvSpPr>
        <p:spPr>
          <a:xfrm>
            <a:off x="2084474" y="5790213"/>
            <a:ext cx="286806" cy="235974"/>
          </a:xfrm>
          <a:prstGeom prst="ellipse">
            <a:avLst/>
          </a:prstGeom>
          <a:solidFill>
            <a:srgbClr val="E74A76">
              <a:alpha val="50000"/>
            </a:srgbClr>
          </a:solidFill>
          <a:ln w="31750">
            <a:solidFill>
              <a:srgbClr val="7B2A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54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EBA7DF5-BD32-7646-8D47-2E949EEF6EE6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Excited states and QM/MM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75D4E8-94DF-FF47-BB27-8DDE52E9A7AB}"/>
              </a:ext>
            </a:extLst>
          </p:cNvPr>
          <p:cNvSpPr txBox="1"/>
          <p:nvPr/>
        </p:nvSpPr>
        <p:spPr>
          <a:xfrm>
            <a:off x="525757" y="2055792"/>
            <a:ext cx="440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solvent and environment alter excited state: </a:t>
            </a:r>
          </a:p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energies, properties, decay..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11D1EF-FB12-3A4A-A36D-CCBD8C2DA62E}"/>
              </a:ext>
            </a:extLst>
          </p:cNvPr>
          <p:cNvSpPr txBox="1"/>
          <p:nvPr/>
        </p:nvSpPr>
        <p:spPr>
          <a:xfrm>
            <a:off x="525757" y="2949001"/>
            <a:ext cx="439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environment response slower than dynamics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4EC7D3-49C9-B142-B13E-8283300B52CE}"/>
              </a:ext>
            </a:extLst>
          </p:cNvPr>
          <p:cNvSpPr txBox="1"/>
          <p:nvPr/>
        </p:nvSpPr>
        <p:spPr>
          <a:xfrm>
            <a:off x="525757" y="4181421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statistically meaningful representation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160DAED-A8AE-8D42-8F96-7C02FEF4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40422" y="2495642"/>
            <a:ext cx="3357975" cy="2275111"/>
          </a:xfrm>
          <a:prstGeom prst="rect">
            <a:avLst/>
          </a:prstGeom>
          <a:effectLst>
            <a:glow rad="12700">
              <a:schemeClr val="accent1">
                <a:alpha val="13000"/>
              </a:schemeClr>
            </a:glow>
            <a:outerShdw blurRad="25400" dist="38100" dir="5400000" algn="t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3F21424-293F-F94B-A5FE-D91D2A769E78}"/>
              </a:ext>
            </a:extLst>
          </p:cNvPr>
          <p:cNvSpPr/>
          <p:nvPr/>
        </p:nvSpPr>
        <p:spPr>
          <a:xfrm>
            <a:off x="6948053" y="2520981"/>
            <a:ext cx="3350344" cy="2275110"/>
          </a:xfrm>
          <a:prstGeom prst="rect">
            <a:avLst/>
          </a:prstGeom>
          <a:noFill/>
          <a:ln w="47625">
            <a:solidFill>
              <a:srgbClr val="1F0C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B440867-CE51-7540-BFBC-5C05739CB01D}"/>
              </a:ext>
            </a:extLst>
          </p:cNvPr>
          <p:cNvSpPr txBox="1"/>
          <p:nvPr/>
        </p:nvSpPr>
        <p:spPr>
          <a:xfrm>
            <a:off x="525757" y="4797631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 FF parametrized ad hoc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BD0E279-AAD4-F741-AF97-2EBB4246CC5D}"/>
              </a:ext>
            </a:extLst>
          </p:cNvPr>
          <p:cNvSpPr txBox="1"/>
          <p:nvPr/>
        </p:nvSpPr>
        <p:spPr>
          <a:xfrm>
            <a:off x="525757" y="5413839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small implementations required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D75F49C-8513-7348-8092-EAF3174D771D}"/>
              </a:ext>
            </a:extLst>
          </p:cNvPr>
          <p:cNvSpPr txBox="1"/>
          <p:nvPr/>
        </p:nvSpPr>
        <p:spPr>
          <a:xfrm>
            <a:off x="525757" y="3565211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solvent response is different for each electronic state</a:t>
            </a:r>
          </a:p>
        </p:txBody>
      </p:sp>
    </p:spTree>
    <p:extLst>
      <p:ext uri="{BB962C8B-B14F-4D97-AF65-F5344CB8AC3E}">
        <p14:creationId xmlns:p14="http://schemas.microsoft.com/office/powerpoint/2010/main" val="2158132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EBA7DF5-BD32-7646-8D47-2E949EEF6EE6}"/>
              </a:ext>
            </a:extLst>
          </p:cNvPr>
          <p:cNvSpPr txBox="1">
            <a:spLocks/>
          </p:cNvSpPr>
          <p:nvPr/>
        </p:nvSpPr>
        <p:spPr>
          <a:xfrm>
            <a:off x="-1" y="856882"/>
            <a:ext cx="5569527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Methodology and test cases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257BAB4A-7492-E443-9BA3-5C7AD01BB32D}"/>
              </a:ext>
            </a:extLst>
          </p:cNvPr>
          <p:cNvSpPr/>
          <p:nvPr/>
        </p:nvSpPr>
        <p:spPr>
          <a:xfrm>
            <a:off x="963981" y="2277973"/>
            <a:ext cx="2277228" cy="1464316"/>
          </a:xfrm>
          <a:prstGeom prst="roundRect">
            <a:avLst/>
          </a:prstGeom>
          <a:solidFill>
            <a:srgbClr val="FFC000">
              <a:alpha val="5000"/>
            </a:srgbClr>
          </a:solidFill>
          <a:ln w="2540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Configurational and phase spaces sampling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1DC56D2-24CB-3441-9AA4-BEBF4E214C80}"/>
              </a:ext>
            </a:extLst>
          </p:cNvPr>
          <p:cNvSpPr/>
          <p:nvPr/>
        </p:nvSpPr>
        <p:spPr>
          <a:xfrm>
            <a:off x="963981" y="4324931"/>
            <a:ext cx="2277228" cy="1464316"/>
          </a:xfrm>
          <a:prstGeom prst="roundRect">
            <a:avLst/>
          </a:prstGeom>
          <a:solidFill>
            <a:srgbClr val="FFC000">
              <a:alpha val="5000"/>
            </a:srgbClr>
          </a:solidFill>
          <a:ln w="2540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solvent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response</a:t>
            </a:r>
            <a:endParaRPr lang="it-IT" dirty="0">
              <a:solidFill>
                <a:schemeClr val="tx1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F66A860F-848B-8E4E-A6A4-A9142F77F3F2}"/>
              </a:ext>
            </a:extLst>
          </p:cNvPr>
          <p:cNvSpPr/>
          <p:nvPr/>
        </p:nvSpPr>
        <p:spPr>
          <a:xfrm>
            <a:off x="3508741" y="4313516"/>
            <a:ext cx="2345399" cy="1487145"/>
          </a:xfrm>
          <a:prstGeom prst="roundRect">
            <a:avLst/>
          </a:prstGeom>
          <a:solidFill>
            <a:srgbClr val="FFC000">
              <a:alpha val="5000"/>
            </a:srgbClr>
          </a:solidFill>
          <a:ln w="2540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static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and </a:t>
            </a:r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dynamical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approaches</a:t>
            </a:r>
            <a:endParaRPr lang="it-IT" dirty="0">
              <a:solidFill>
                <a:schemeClr val="tx1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3CFC47BE-6ACE-D14B-87D7-1619C4724317}"/>
              </a:ext>
            </a:extLst>
          </p:cNvPr>
          <p:cNvSpPr/>
          <p:nvPr/>
        </p:nvSpPr>
        <p:spPr>
          <a:xfrm>
            <a:off x="3508741" y="2277973"/>
            <a:ext cx="2345399" cy="1487145"/>
          </a:xfrm>
          <a:prstGeom prst="roundRect">
            <a:avLst/>
          </a:prstGeom>
          <a:solidFill>
            <a:srgbClr val="FFC000">
              <a:alpha val="5000"/>
            </a:srgbClr>
          </a:solidFill>
          <a:ln w="2540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spectroscopic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proprieetis</a:t>
            </a:r>
            <a:endParaRPr lang="it-IT" dirty="0">
              <a:solidFill>
                <a:schemeClr val="tx1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D7D8E944-FFDF-E547-A3F8-E0C4F87391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40422" y="2495642"/>
            <a:ext cx="3357975" cy="2275111"/>
          </a:xfrm>
          <a:prstGeom prst="rect">
            <a:avLst/>
          </a:prstGeom>
          <a:effectLst>
            <a:glow rad="12700">
              <a:schemeClr val="accent1">
                <a:alpha val="13000"/>
              </a:schemeClr>
            </a:glow>
            <a:outerShdw blurRad="25400" dist="38100" dir="5400000" algn="t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262A1F8F-FC47-9D44-9FA2-085DFACF4BF4}"/>
              </a:ext>
            </a:extLst>
          </p:cNvPr>
          <p:cNvSpPr/>
          <p:nvPr/>
        </p:nvSpPr>
        <p:spPr>
          <a:xfrm>
            <a:off x="6948053" y="2520981"/>
            <a:ext cx="3350344" cy="2275110"/>
          </a:xfrm>
          <a:prstGeom prst="rect">
            <a:avLst/>
          </a:prstGeom>
          <a:noFill/>
          <a:ln w="47625">
            <a:solidFill>
              <a:srgbClr val="1F0C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981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EC8805E-FEC3-424B-852F-C1081897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10515"/>
            <a:ext cx="4780547" cy="3401085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CE4F40B-12C7-254A-8219-FECEB9B58528}"/>
              </a:ext>
            </a:extLst>
          </p:cNvPr>
          <p:cNvSpPr/>
          <p:nvPr/>
        </p:nvSpPr>
        <p:spPr>
          <a:xfrm>
            <a:off x="697845" y="3429000"/>
            <a:ext cx="4155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probability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to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find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molecule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at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position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</a:p>
          <a:p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and with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momentum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3612EFF-A2CB-D84D-95EC-AD26DD07F99A}"/>
              </a:ext>
            </a:extLst>
          </p:cNvPr>
          <p:cNvSpPr/>
          <p:nvPr/>
        </p:nvSpPr>
        <p:spPr>
          <a:xfrm>
            <a:off x="697845" y="45900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-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Pick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random (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R,p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)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pair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from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Wigner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distribution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</a:p>
          <a:p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-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Distort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</a:t>
            </a:r>
            <a:r>
              <a:rPr lang="it-IT" sz="800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eq</a:t>
            </a:r>
            <a:r>
              <a:rPr lang="it-IT" sz="8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in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normal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mode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direction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</a:p>
          <a:p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-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Repeat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for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each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normal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mode</a:t>
            </a:r>
            <a:endParaRPr lang="it-IT" dirty="0">
              <a:effectLst/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3059260-AD5B-DE45-BDC3-640DCB57C4DE}"/>
              </a:ext>
            </a:extLst>
          </p:cNvPr>
          <p:cNvSpPr txBox="1"/>
          <p:nvPr/>
        </p:nvSpPr>
        <p:spPr>
          <a:xfrm>
            <a:off x="4095986" y="2224045"/>
            <a:ext cx="232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Solvated chromophore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0CDECB01-2621-5A4F-A5E4-F9E81F3847CD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Sampling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ED3EEF2-1FB5-E146-AF01-94D6F42D08EE}"/>
              </a:ext>
            </a:extLst>
          </p:cNvPr>
          <p:cNvSpPr/>
          <p:nvPr/>
        </p:nvSpPr>
        <p:spPr>
          <a:xfrm>
            <a:off x="697845" y="2846270"/>
            <a:ext cx="2116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Wigner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distribution</a:t>
            </a:r>
            <a:r>
              <a:rPr lang="it-IT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136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i multimediali online 1" descr="qin_movie_2-1.mpg">
            <a:hlinkClick r:id="" action="ppaction://media"/>
            <a:extLst>
              <a:ext uri="{FF2B5EF4-FFF2-40B4-BE49-F238E27FC236}">
                <a16:creationId xmlns:a16="http://schemas.microsoft.com/office/drawing/2014/main" id="{8801BEB5-EBE8-C04E-941E-B562BFD375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313" t="19820" r="13737" b="19098"/>
          <a:stretch/>
        </p:blipFill>
        <p:spPr>
          <a:xfrm>
            <a:off x="6350739" y="2017878"/>
            <a:ext cx="3942239" cy="3563786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9D1FC976-92DD-D14B-A536-40F2AAF157AA}"/>
              </a:ext>
            </a:extLst>
          </p:cNvPr>
          <p:cNvSpPr/>
          <p:nvPr/>
        </p:nvSpPr>
        <p:spPr>
          <a:xfrm>
            <a:off x="3604641" y="2830955"/>
            <a:ext cx="313037" cy="313792"/>
          </a:xfrm>
          <a:prstGeom prst="ellipse">
            <a:avLst/>
          </a:prstGeom>
          <a:solidFill>
            <a:srgbClr val="0070C0"/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ACBC4EE-321B-5041-8BA6-B433DDC64BEE}"/>
              </a:ext>
            </a:extLst>
          </p:cNvPr>
          <p:cNvSpPr/>
          <p:nvPr/>
        </p:nvSpPr>
        <p:spPr>
          <a:xfrm>
            <a:off x="3604641" y="3315363"/>
            <a:ext cx="313037" cy="313792"/>
          </a:xfrm>
          <a:prstGeom prst="ellipse">
            <a:avLst/>
          </a:prstGeom>
          <a:solidFill>
            <a:srgbClr val="C62370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0FD3FBF-E928-5B4A-BB29-B6A45CFC2460}"/>
              </a:ext>
            </a:extLst>
          </p:cNvPr>
          <p:cNvSpPr/>
          <p:nvPr/>
        </p:nvSpPr>
        <p:spPr>
          <a:xfrm>
            <a:off x="3600522" y="3799771"/>
            <a:ext cx="313037" cy="313792"/>
          </a:xfrm>
          <a:prstGeom prst="ellipse">
            <a:avLst/>
          </a:prstGeom>
          <a:solidFill>
            <a:srgbClr val="92D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BF84D15A-2F6B-B442-8FC2-5615AA76929C}"/>
              </a:ext>
            </a:extLst>
          </p:cNvPr>
          <p:cNvSpPr/>
          <p:nvPr/>
        </p:nvSpPr>
        <p:spPr>
          <a:xfrm>
            <a:off x="3600522" y="4284179"/>
            <a:ext cx="313037" cy="313792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D1B04B-E103-5946-BBD8-9BF35E5D98D3}"/>
              </a:ext>
            </a:extLst>
          </p:cNvPr>
          <p:cNvSpPr txBox="1"/>
          <p:nvPr/>
        </p:nvSpPr>
        <p:spPr>
          <a:xfrm>
            <a:off x="4129117" y="280318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Guanine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E6E049F-0F5A-0545-BFCF-47D15EDE1CFF}"/>
              </a:ext>
            </a:extLst>
          </p:cNvPr>
          <p:cNvSpPr txBox="1"/>
          <p:nvPr/>
        </p:nvSpPr>
        <p:spPr>
          <a:xfrm>
            <a:off x="4172940" y="332772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QMCH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377651-2CF3-324A-BDA0-B76FC74B847D}"/>
              </a:ext>
            </a:extLst>
          </p:cNvPr>
          <p:cNvSpPr txBox="1"/>
          <p:nvPr/>
        </p:nvSpPr>
        <p:spPr>
          <a:xfrm>
            <a:off x="4101608" y="3799771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Thymine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A9308C-3DE5-104B-954F-148F6C0BE653}"/>
              </a:ext>
            </a:extLst>
          </p:cNvPr>
          <p:cNvSpPr txBox="1"/>
          <p:nvPr/>
        </p:nvSpPr>
        <p:spPr>
          <a:xfrm>
            <a:off x="4114688" y="425640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Adenine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D119FA6-BC0F-6744-90A8-AF5189CED70A}"/>
              </a:ext>
            </a:extLst>
          </p:cNvPr>
          <p:cNvSpPr/>
          <p:nvPr/>
        </p:nvSpPr>
        <p:spPr>
          <a:xfrm>
            <a:off x="3595945" y="4816916"/>
            <a:ext cx="313037" cy="313792"/>
          </a:xfrm>
          <a:prstGeom prst="ellipse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4406C37-BB66-BE44-A662-3B19772D45EA}"/>
              </a:ext>
            </a:extLst>
          </p:cNvPr>
          <p:cNvSpPr txBox="1"/>
          <p:nvPr/>
        </p:nvSpPr>
        <p:spPr>
          <a:xfrm>
            <a:off x="4425672" y="478094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K</a:t>
            </a:r>
            <a:r>
              <a:rPr lang="en-GB" baseline="30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+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F0641FA-080D-A946-8FD6-2A25FE84CC9E}"/>
              </a:ext>
            </a:extLst>
          </p:cNvPr>
          <p:cNvSpPr txBox="1"/>
          <p:nvPr/>
        </p:nvSpPr>
        <p:spPr>
          <a:xfrm>
            <a:off x="1543851" y="374423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 region: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58361F54-2E44-C047-AB39-84E00CB98CA3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Sampling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E3754BA-C1A6-7A41-8A32-24F262E7E103}"/>
              </a:ext>
            </a:extLst>
          </p:cNvPr>
          <p:cNvSpPr txBox="1"/>
          <p:nvPr/>
        </p:nvSpPr>
        <p:spPr>
          <a:xfrm>
            <a:off x="3311712" y="1750578"/>
            <a:ext cx="278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more complex environment</a:t>
            </a:r>
          </a:p>
        </p:txBody>
      </p:sp>
    </p:spTree>
    <p:extLst>
      <p:ext uri="{BB962C8B-B14F-4D97-AF65-F5344CB8AC3E}">
        <p14:creationId xmlns:p14="http://schemas.microsoft.com/office/powerpoint/2010/main" val="211506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D1E83E79-FFC2-B047-A5DC-E303C58AB447}"/>
              </a:ext>
            </a:extLst>
          </p:cNvPr>
          <p:cNvSpPr/>
          <p:nvPr/>
        </p:nvSpPr>
        <p:spPr>
          <a:xfrm>
            <a:off x="458012" y="5044626"/>
            <a:ext cx="626995" cy="572118"/>
          </a:xfrm>
          <a:prstGeom prst="ellipse">
            <a:avLst/>
          </a:prstGeom>
          <a:solidFill>
            <a:srgbClr val="7B2A5D">
              <a:alpha val="79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3" name="Figura a mano libera 2">
            <a:extLst>
              <a:ext uri="{FF2B5EF4-FFF2-40B4-BE49-F238E27FC236}">
                <a16:creationId xmlns:a16="http://schemas.microsoft.com/office/drawing/2014/main" id="{67FA901E-5B48-2D49-B39D-5D354848E717}"/>
              </a:ext>
            </a:extLst>
          </p:cNvPr>
          <p:cNvSpPr/>
          <p:nvPr/>
        </p:nvSpPr>
        <p:spPr>
          <a:xfrm rot="21285854">
            <a:off x="1512003" y="3790154"/>
            <a:ext cx="7992198" cy="1681019"/>
          </a:xfrm>
          <a:custGeom>
            <a:avLst/>
            <a:gdLst>
              <a:gd name="connsiteX0" fmla="*/ 0 w 5383161"/>
              <a:gd name="connsiteY0" fmla="*/ 682275 h 1149571"/>
              <a:gd name="connsiteX1" fmla="*/ 501445 w 5383161"/>
              <a:gd name="connsiteY1" fmla="*/ 446301 h 1149571"/>
              <a:gd name="connsiteX2" fmla="*/ 899652 w 5383161"/>
              <a:gd name="connsiteY2" fmla="*/ 151333 h 1149571"/>
              <a:gd name="connsiteX3" fmla="*/ 1194619 w 5383161"/>
              <a:gd name="connsiteY3" fmla="*/ 3849 h 1149571"/>
              <a:gd name="connsiteX4" fmla="*/ 1622323 w 5383161"/>
              <a:gd name="connsiteY4" fmla="*/ 298817 h 1149571"/>
              <a:gd name="connsiteX5" fmla="*/ 1843548 w 5383161"/>
              <a:gd name="connsiteY5" fmla="*/ 564288 h 1149571"/>
              <a:gd name="connsiteX6" fmla="*/ 2227007 w 5383161"/>
              <a:gd name="connsiteY6" fmla="*/ 1124727 h 1149571"/>
              <a:gd name="connsiteX7" fmla="*/ 2580968 w 5383161"/>
              <a:gd name="connsiteY7" fmla="*/ 1006740 h 1149571"/>
              <a:gd name="connsiteX8" fmla="*/ 2890684 w 5383161"/>
              <a:gd name="connsiteY8" fmla="*/ 608533 h 1149571"/>
              <a:gd name="connsiteX9" fmla="*/ 3347884 w 5383161"/>
              <a:gd name="connsiteY9" fmla="*/ 416804 h 1149571"/>
              <a:gd name="connsiteX10" fmla="*/ 3878826 w 5383161"/>
              <a:gd name="connsiteY10" fmla="*/ 18598 h 1149571"/>
              <a:gd name="connsiteX11" fmla="*/ 4336026 w 5383161"/>
              <a:gd name="connsiteY11" fmla="*/ 284069 h 1149571"/>
              <a:gd name="connsiteX12" fmla="*/ 4291781 w 5383161"/>
              <a:gd name="connsiteY12" fmla="*/ 785514 h 1149571"/>
              <a:gd name="connsiteX13" fmla="*/ 4881716 w 5383161"/>
              <a:gd name="connsiteY13" fmla="*/ 1124727 h 1149571"/>
              <a:gd name="connsiteX14" fmla="*/ 5383161 w 5383161"/>
              <a:gd name="connsiteY14" fmla="*/ 888753 h 114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83161" h="1149571">
                <a:moveTo>
                  <a:pt x="0" y="682275"/>
                </a:moveTo>
                <a:cubicBezTo>
                  <a:pt x="175751" y="608533"/>
                  <a:pt x="351503" y="534791"/>
                  <a:pt x="501445" y="446301"/>
                </a:cubicBezTo>
                <a:cubicBezTo>
                  <a:pt x="651387" y="357811"/>
                  <a:pt x="784123" y="225075"/>
                  <a:pt x="899652" y="151333"/>
                </a:cubicBezTo>
                <a:cubicBezTo>
                  <a:pt x="1015181" y="77591"/>
                  <a:pt x="1074174" y="-20732"/>
                  <a:pt x="1194619" y="3849"/>
                </a:cubicBezTo>
                <a:cubicBezTo>
                  <a:pt x="1315064" y="28430"/>
                  <a:pt x="1514168" y="205411"/>
                  <a:pt x="1622323" y="298817"/>
                </a:cubicBezTo>
                <a:cubicBezTo>
                  <a:pt x="1730478" y="392223"/>
                  <a:pt x="1742767" y="426636"/>
                  <a:pt x="1843548" y="564288"/>
                </a:cubicBezTo>
                <a:cubicBezTo>
                  <a:pt x="1944329" y="701940"/>
                  <a:pt x="2104104" y="1050985"/>
                  <a:pt x="2227007" y="1124727"/>
                </a:cubicBezTo>
                <a:cubicBezTo>
                  <a:pt x="2349910" y="1198469"/>
                  <a:pt x="2470355" y="1092772"/>
                  <a:pt x="2580968" y="1006740"/>
                </a:cubicBezTo>
                <a:cubicBezTo>
                  <a:pt x="2691581" y="920708"/>
                  <a:pt x="2762865" y="706856"/>
                  <a:pt x="2890684" y="608533"/>
                </a:cubicBezTo>
                <a:cubicBezTo>
                  <a:pt x="3018503" y="510210"/>
                  <a:pt x="3183194" y="515126"/>
                  <a:pt x="3347884" y="416804"/>
                </a:cubicBezTo>
                <a:cubicBezTo>
                  <a:pt x="3512574" y="318482"/>
                  <a:pt x="3714136" y="40720"/>
                  <a:pt x="3878826" y="18598"/>
                </a:cubicBezTo>
                <a:cubicBezTo>
                  <a:pt x="4043516" y="-3524"/>
                  <a:pt x="4267200" y="156250"/>
                  <a:pt x="4336026" y="284069"/>
                </a:cubicBezTo>
                <a:cubicBezTo>
                  <a:pt x="4404852" y="411888"/>
                  <a:pt x="4200833" y="645404"/>
                  <a:pt x="4291781" y="785514"/>
                </a:cubicBezTo>
                <a:cubicBezTo>
                  <a:pt x="4382729" y="925624"/>
                  <a:pt x="4699819" y="1107521"/>
                  <a:pt x="4881716" y="1124727"/>
                </a:cubicBezTo>
                <a:cubicBezTo>
                  <a:pt x="5063613" y="1141933"/>
                  <a:pt x="5223387" y="1015343"/>
                  <a:pt x="5383161" y="888753"/>
                </a:cubicBezTo>
              </a:path>
            </a:pathLst>
          </a:custGeom>
          <a:noFill/>
          <a:ln w="50800">
            <a:gradFill>
              <a:gsLst>
                <a:gs pos="51000">
                  <a:srgbClr val="A83655"/>
                </a:gs>
                <a:gs pos="0">
                  <a:srgbClr val="FF9242"/>
                </a:gs>
                <a:gs pos="98000">
                  <a:srgbClr val="7B2A5D"/>
                </a:gs>
              </a:gsLst>
              <a:lin ang="5400000" scaled="1"/>
            </a:gra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022F298B-3837-564C-B62D-DAE5629F0487}"/>
              </a:ext>
            </a:extLst>
          </p:cNvPr>
          <p:cNvCxnSpPr>
            <a:cxnSpLocks/>
          </p:cNvCxnSpPr>
          <p:nvPr/>
        </p:nvCxnSpPr>
        <p:spPr>
          <a:xfrm flipV="1">
            <a:off x="4748511" y="3751093"/>
            <a:ext cx="0" cy="634897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2B67AA0D-C877-0D45-9DB8-AC6E980960BC}"/>
              </a:ext>
            </a:extLst>
          </p:cNvPr>
          <p:cNvSpPr/>
          <p:nvPr/>
        </p:nvSpPr>
        <p:spPr>
          <a:xfrm rot="3215461">
            <a:off x="1706686" y="4798848"/>
            <a:ext cx="271991" cy="385711"/>
          </a:xfrm>
          <a:prstGeom prst="ellipse">
            <a:avLst/>
          </a:prstGeom>
          <a:solidFill>
            <a:srgbClr val="7B2A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F71678AD-4CEF-BC4A-A2A9-FFE5014DECB2}"/>
              </a:ext>
            </a:extLst>
          </p:cNvPr>
          <p:cNvSpPr/>
          <p:nvPr/>
        </p:nvSpPr>
        <p:spPr>
          <a:xfrm rot="3215461">
            <a:off x="4690022" y="4464947"/>
            <a:ext cx="165210" cy="219272"/>
          </a:xfrm>
          <a:prstGeom prst="ellipse">
            <a:avLst/>
          </a:prstGeom>
          <a:solidFill>
            <a:srgbClr val="FF9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7" name="Figura a mano libera 6">
            <a:extLst>
              <a:ext uri="{FF2B5EF4-FFF2-40B4-BE49-F238E27FC236}">
                <a16:creationId xmlns:a16="http://schemas.microsoft.com/office/drawing/2014/main" id="{01A02594-8094-934F-87FC-A237974C1D67}"/>
              </a:ext>
            </a:extLst>
          </p:cNvPr>
          <p:cNvSpPr/>
          <p:nvPr/>
        </p:nvSpPr>
        <p:spPr>
          <a:xfrm rot="19052242">
            <a:off x="1550580" y="4240485"/>
            <a:ext cx="891406" cy="475456"/>
          </a:xfrm>
          <a:custGeom>
            <a:avLst/>
            <a:gdLst>
              <a:gd name="connsiteX0" fmla="*/ 0 w 891406"/>
              <a:gd name="connsiteY0" fmla="*/ 365879 h 475456"/>
              <a:gd name="connsiteX1" fmla="*/ 118853 w 891406"/>
              <a:gd name="connsiteY1" fmla="*/ 1098 h 475456"/>
              <a:gd name="connsiteX2" fmla="*/ 195260 w 891406"/>
              <a:gd name="connsiteY2" fmla="*/ 470102 h 475456"/>
              <a:gd name="connsiteX3" fmla="*/ 356562 w 891406"/>
              <a:gd name="connsiteY3" fmla="*/ 261655 h 475456"/>
              <a:gd name="connsiteX4" fmla="*/ 483906 w 891406"/>
              <a:gd name="connsiteY4" fmla="*/ 365879 h 475456"/>
              <a:gd name="connsiteX5" fmla="*/ 645208 w 891406"/>
              <a:gd name="connsiteY5" fmla="*/ 157432 h 475456"/>
              <a:gd name="connsiteX6" fmla="*/ 840468 w 891406"/>
              <a:gd name="connsiteY6" fmla="*/ 417989 h 475456"/>
              <a:gd name="connsiteX7" fmla="*/ 891406 w 891406"/>
              <a:gd name="connsiteY7" fmla="*/ 365879 h 475456"/>
              <a:gd name="connsiteX8" fmla="*/ 891406 w 891406"/>
              <a:gd name="connsiteY8" fmla="*/ 365879 h 47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1406" h="475456" extrusionOk="0">
                <a:moveTo>
                  <a:pt x="0" y="365879"/>
                </a:moveTo>
                <a:cubicBezTo>
                  <a:pt x="38130" y="171702"/>
                  <a:pt x="80316" y="-14022"/>
                  <a:pt x="118853" y="1098"/>
                </a:cubicBezTo>
                <a:cubicBezTo>
                  <a:pt x="159293" y="20130"/>
                  <a:pt x="144278" y="427038"/>
                  <a:pt x="195260" y="470102"/>
                </a:cubicBezTo>
                <a:cubicBezTo>
                  <a:pt x="230468" y="517834"/>
                  <a:pt x="306921" y="287498"/>
                  <a:pt x="356562" y="261655"/>
                </a:cubicBezTo>
                <a:cubicBezTo>
                  <a:pt x="400285" y="241886"/>
                  <a:pt x="440387" y="385442"/>
                  <a:pt x="483906" y="365879"/>
                </a:cubicBezTo>
                <a:cubicBezTo>
                  <a:pt x="539972" y="349453"/>
                  <a:pt x="586422" y="147426"/>
                  <a:pt x="645208" y="157432"/>
                </a:cubicBezTo>
                <a:cubicBezTo>
                  <a:pt x="704634" y="166117"/>
                  <a:pt x="840468" y="417989"/>
                  <a:pt x="840468" y="417989"/>
                </a:cubicBezTo>
                <a:cubicBezTo>
                  <a:pt x="881501" y="452728"/>
                  <a:pt x="891406" y="365879"/>
                  <a:pt x="891406" y="365879"/>
                </a:cubicBezTo>
                <a:lnTo>
                  <a:pt x="891406" y="365879"/>
                </a:lnTo>
              </a:path>
            </a:pathLst>
          </a:custGeom>
          <a:noFill/>
          <a:ln w="31750">
            <a:gradFill flip="none" rotWithShape="1">
              <a:gsLst>
                <a:gs pos="0">
                  <a:srgbClr val="7B2A5D"/>
                </a:gs>
                <a:gs pos="100000">
                  <a:srgbClr val="FF9242"/>
                </a:gs>
              </a:gsLst>
              <a:lin ang="0" scaled="1"/>
              <a:tileRect/>
            </a:gradFill>
            <a:tailEnd type="stealth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48580"/>
                      <a:gd name="connsiteY0" fmla="*/ 103550 h 134562"/>
                      <a:gd name="connsiteX1" fmla="*/ 206477 w 1548580"/>
                      <a:gd name="connsiteY1" fmla="*/ 311 h 134562"/>
                      <a:gd name="connsiteX2" fmla="*/ 339213 w 1548580"/>
                      <a:gd name="connsiteY2" fmla="*/ 133047 h 134562"/>
                      <a:gd name="connsiteX3" fmla="*/ 619432 w 1548580"/>
                      <a:gd name="connsiteY3" fmla="*/ 74053 h 134562"/>
                      <a:gd name="connsiteX4" fmla="*/ 840658 w 1548580"/>
                      <a:gd name="connsiteY4" fmla="*/ 103550 h 134562"/>
                      <a:gd name="connsiteX5" fmla="*/ 1120877 w 1548580"/>
                      <a:gd name="connsiteY5" fmla="*/ 44556 h 134562"/>
                      <a:gd name="connsiteX6" fmla="*/ 1460090 w 1548580"/>
                      <a:gd name="connsiteY6" fmla="*/ 118298 h 134562"/>
                      <a:gd name="connsiteX7" fmla="*/ 1548580 w 1548580"/>
                      <a:gd name="connsiteY7" fmla="*/ 103550 h 134562"/>
                      <a:gd name="connsiteX8" fmla="*/ 1548580 w 1548580"/>
                      <a:gd name="connsiteY8" fmla="*/ 103550 h 134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48580" h="134562">
                        <a:moveTo>
                          <a:pt x="0" y="103550"/>
                        </a:moveTo>
                        <a:cubicBezTo>
                          <a:pt x="74971" y="49472"/>
                          <a:pt x="149942" y="-4605"/>
                          <a:pt x="206477" y="311"/>
                        </a:cubicBezTo>
                        <a:cubicBezTo>
                          <a:pt x="263012" y="5227"/>
                          <a:pt x="270387" y="120757"/>
                          <a:pt x="339213" y="133047"/>
                        </a:cubicBezTo>
                        <a:cubicBezTo>
                          <a:pt x="408039" y="145337"/>
                          <a:pt x="535858" y="78969"/>
                          <a:pt x="619432" y="74053"/>
                        </a:cubicBezTo>
                        <a:cubicBezTo>
                          <a:pt x="703006" y="69137"/>
                          <a:pt x="757084" y="108466"/>
                          <a:pt x="840658" y="103550"/>
                        </a:cubicBezTo>
                        <a:cubicBezTo>
                          <a:pt x="924232" y="98634"/>
                          <a:pt x="1017638" y="42098"/>
                          <a:pt x="1120877" y="44556"/>
                        </a:cubicBezTo>
                        <a:cubicBezTo>
                          <a:pt x="1224116" y="47014"/>
                          <a:pt x="1460090" y="118298"/>
                          <a:pt x="1460090" y="118298"/>
                        </a:cubicBezTo>
                        <a:cubicBezTo>
                          <a:pt x="1531374" y="128130"/>
                          <a:pt x="1548580" y="103550"/>
                          <a:pt x="1548580" y="103550"/>
                        </a:cubicBezTo>
                        <a:lnTo>
                          <a:pt x="1548580" y="103550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Figura a mano libera 7">
            <a:extLst>
              <a:ext uri="{FF2B5EF4-FFF2-40B4-BE49-F238E27FC236}">
                <a16:creationId xmlns:a16="http://schemas.microsoft.com/office/drawing/2014/main" id="{1FAC7955-971D-EF41-8617-A3860E5EED94}"/>
              </a:ext>
            </a:extLst>
          </p:cNvPr>
          <p:cNvSpPr/>
          <p:nvPr/>
        </p:nvSpPr>
        <p:spPr>
          <a:xfrm rot="2074089">
            <a:off x="3450759" y="4094470"/>
            <a:ext cx="1271194" cy="195444"/>
          </a:xfrm>
          <a:custGeom>
            <a:avLst/>
            <a:gdLst>
              <a:gd name="connsiteX0" fmla="*/ 0 w 1917290"/>
              <a:gd name="connsiteY0" fmla="*/ 136609 h 167764"/>
              <a:gd name="connsiteX1" fmla="*/ 191729 w 1917290"/>
              <a:gd name="connsiteY1" fmla="*/ 48119 h 167764"/>
              <a:gd name="connsiteX2" fmla="*/ 471948 w 1917290"/>
              <a:gd name="connsiteY2" fmla="*/ 121861 h 167764"/>
              <a:gd name="connsiteX3" fmla="*/ 855406 w 1917290"/>
              <a:gd name="connsiteY3" fmla="*/ 18622 h 167764"/>
              <a:gd name="connsiteX4" fmla="*/ 1179871 w 1917290"/>
              <a:gd name="connsiteY4" fmla="*/ 48119 h 167764"/>
              <a:gd name="connsiteX5" fmla="*/ 1401097 w 1917290"/>
              <a:gd name="connsiteY5" fmla="*/ 3874 h 167764"/>
              <a:gd name="connsiteX6" fmla="*/ 1622322 w 1917290"/>
              <a:gd name="connsiteY6" fmla="*/ 166106 h 167764"/>
              <a:gd name="connsiteX7" fmla="*/ 1917290 w 1917290"/>
              <a:gd name="connsiteY7" fmla="*/ 92364 h 167764"/>
              <a:gd name="connsiteX8" fmla="*/ 1917290 w 1917290"/>
              <a:gd name="connsiteY8" fmla="*/ 92364 h 16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7290" h="167764">
                <a:moveTo>
                  <a:pt x="0" y="136609"/>
                </a:moveTo>
                <a:cubicBezTo>
                  <a:pt x="56535" y="93593"/>
                  <a:pt x="113071" y="50577"/>
                  <a:pt x="191729" y="48119"/>
                </a:cubicBezTo>
                <a:cubicBezTo>
                  <a:pt x="270387" y="45661"/>
                  <a:pt x="361335" y="126777"/>
                  <a:pt x="471948" y="121861"/>
                </a:cubicBezTo>
                <a:cubicBezTo>
                  <a:pt x="582561" y="116945"/>
                  <a:pt x="737419" y="30912"/>
                  <a:pt x="855406" y="18622"/>
                </a:cubicBezTo>
                <a:cubicBezTo>
                  <a:pt x="973393" y="6332"/>
                  <a:pt x="1088923" y="50577"/>
                  <a:pt x="1179871" y="48119"/>
                </a:cubicBezTo>
                <a:cubicBezTo>
                  <a:pt x="1270819" y="45661"/>
                  <a:pt x="1327355" y="-15790"/>
                  <a:pt x="1401097" y="3874"/>
                </a:cubicBezTo>
                <a:cubicBezTo>
                  <a:pt x="1474839" y="23538"/>
                  <a:pt x="1536290" y="151358"/>
                  <a:pt x="1622322" y="166106"/>
                </a:cubicBezTo>
                <a:cubicBezTo>
                  <a:pt x="1708354" y="180854"/>
                  <a:pt x="1917290" y="92364"/>
                  <a:pt x="1917290" y="92364"/>
                </a:cubicBezTo>
                <a:lnTo>
                  <a:pt x="1917290" y="92364"/>
                </a:lnTo>
              </a:path>
            </a:pathLst>
          </a:custGeom>
          <a:noFill/>
          <a:ln w="31750">
            <a:gradFill flip="none" rotWithShape="1">
              <a:gsLst>
                <a:gs pos="0">
                  <a:srgbClr val="7B2A5D"/>
                </a:gs>
                <a:gs pos="100000">
                  <a:srgbClr val="FF9242"/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9" name="Figura a mano libera 8">
            <a:extLst>
              <a:ext uri="{FF2B5EF4-FFF2-40B4-BE49-F238E27FC236}">
                <a16:creationId xmlns:a16="http://schemas.microsoft.com/office/drawing/2014/main" id="{44C3181C-9564-BD45-9FC8-128BCBB27949}"/>
              </a:ext>
            </a:extLst>
          </p:cNvPr>
          <p:cNvSpPr/>
          <p:nvPr/>
        </p:nvSpPr>
        <p:spPr>
          <a:xfrm rot="21334481">
            <a:off x="5047243" y="4466721"/>
            <a:ext cx="645534" cy="813104"/>
          </a:xfrm>
          <a:custGeom>
            <a:avLst/>
            <a:gdLst>
              <a:gd name="connsiteX0" fmla="*/ 11353 w 645534"/>
              <a:gd name="connsiteY0" fmla="*/ 813104 h 813104"/>
              <a:gd name="connsiteX1" fmla="*/ 11353 w 645534"/>
              <a:gd name="connsiteY1" fmla="*/ 621375 h 813104"/>
              <a:gd name="connsiteX2" fmla="*/ 129340 w 645534"/>
              <a:gd name="connsiteY2" fmla="*/ 562381 h 813104"/>
              <a:gd name="connsiteX3" fmla="*/ 350566 w 645534"/>
              <a:gd name="connsiteY3" fmla="*/ 562381 h 813104"/>
              <a:gd name="connsiteX4" fmla="*/ 321069 w 645534"/>
              <a:gd name="connsiteY4" fmla="*/ 414897 h 813104"/>
              <a:gd name="connsiteX5" fmla="*/ 321069 w 645534"/>
              <a:gd name="connsiteY5" fmla="*/ 311658 h 813104"/>
              <a:gd name="connsiteX6" fmla="*/ 394811 w 645534"/>
              <a:gd name="connsiteY6" fmla="*/ 311658 h 813104"/>
              <a:gd name="connsiteX7" fmla="*/ 380063 w 645534"/>
              <a:gd name="connsiteY7" fmla="*/ 237916 h 813104"/>
              <a:gd name="connsiteX8" fmla="*/ 424308 w 645534"/>
              <a:gd name="connsiteY8" fmla="*/ 164175 h 813104"/>
              <a:gd name="connsiteX9" fmla="*/ 571792 w 645534"/>
              <a:gd name="connsiteY9" fmla="*/ 149426 h 813104"/>
              <a:gd name="connsiteX10" fmla="*/ 601288 w 645534"/>
              <a:gd name="connsiteY10" fmla="*/ 16691 h 813104"/>
              <a:gd name="connsiteX11" fmla="*/ 645534 w 645534"/>
              <a:gd name="connsiteY11" fmla="*/ 1942 h 813104"/>
              <a:gd name="connsiteX12" fmla="*/ 645534 w 645534"/>
              <a:gd name="connsiteY12" fmla="*/ 1942 h 813104"/>
              <a:gd name="connsiteX13" fmla="*/ 645534 w 645534"/>
              <a:gd name="connsiteY13" fmla="*/ 1942 h 81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5534" h="813104">
                <a:moveTo>
                  <a:pt x="11353" y="813104"/>
                </a:moveTo>
                <a:cubicBezTo>
                  <a:pt x="1521" y="738133"/>
                  <a:pt x="-8311" y="663162"/>
                  <a:pt x="11353" y="621375"/>
                </a:cubicBezTo>
                <a:cubicBezTo>
                  <a:pt x="31017" y="579588"/>
                  <a:pt x="72805" y="572213"/>
                  <a:pt x="129340" y="562381"/>
                </a:cubicBezTo>
                <a:cubicBezTo>
                  <a:pt x="185875" y="552549"/>
                  <a:pt x="318611" y="586962"/>
                  <a:pt x="350566" y="562381"/>
                </a:cubicBezTo>
                <a:cubicBezTo>
                  <a:pt x="382521" y="537800"/>
                  <a:pt x="325985" y="456684"/>
                  <a:pt x="321069" y="414897"/>
                </a:cubicBezTo>
                <a:cubicBezTo>
                  <a:pt x="316153" y="373110"/>
                  <a:pt x="321069" y="311658"/>
                  <a:pt x="321069" y="311658"/>
                </a:cubicBezTo>
                <a:cubicBezTo>
                  <a:pt x="333359" y="294452"/>
                  <a:pt x="394811" y="311658"/>
                  <a:pt x="394811" y="311658"/>
                </a:cubicBezTo>
                <a:cubicBezTo>
                  <a:pt x="404643" y="299368"/>
                  <a:pt x="380063" y="237916"/>
                  <a:pt x="380063" y="237916"/>
                </a:cubicBezTo>
                <a:cubicBezTo>
                  <a:pt x="384979" y="213336"/>
                  <a:pt x="392353" y="178923"/>
                  <a:pt x="424308" y="164175"/>
                </a:cubicBezTo>
                <a:cubicBezTo>
                  <a:pt x="456263" y="149427"/>
                  <a:pt x="542295" y="174007"/>
                  <a:pt x="571792" y="149426"/>
                </a:cubicBezTo>
                <a:cubicBezTo>
                  <a:pt x="601289" y="124845"/>
                  <a:pt x="601288" y="16691"/>
                  <a:pt x="601288" y="16691"/>
                </a:cubicBezTo>
                <a:cubicBezTo>
                  <a:pt x="613578" y="-7890"/>
                  <a:pt x="645534" y="1942"/>
                  <a:pt x="645534" y="1942"/>
                </a:cubicBezTo>
                <a:lnTo>
                  <a:pt x="645534" y="1942"/>
                </a:lnTo>
                <a:lnTo>
                  <a:pt x="645534" y="1942"/>
                </a:lnTo>
              </a:path>
            </a:pathLst>
          </a:custGeom>
          <a:noFill/>
          <a:ln w="31750">
            <a:gradFill flip="none" rotWithShape="1">
              <a:gsLst>
                <a:gs pos="0">
                  <a:srgbClr val="7B2A5D"/>
                </a:gs>
                <a:gs pos="100000">
                  <a:srgbClr val="FF9242"/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0" name="Figura a mano libera 9">
            <a:extLst>
              <a:ext uri="{FF2B5EF4-FFF2-40B4-BE49-F238E27FC236}">
                <a16:creationId xmlns:a16="http://schemas.microsoft.com/office/drawing/2014/main" id="{5EBBAB10-CCEC-6547-91D4-749040C853C9}"/>
              </a:ext>
            </a:extLst>
          </p:cNvPr>
          <p:cNvSpPr/>
          <p:nvPr/>
        </p:nvSpPr>
        <p:spPr>
          <a:xfrm>
            <a:off x="6474440" y="3493326"/>
            <a:ext cx="722671" cy="577129"/>
          </a:xfrm>
          <a:custGeom>
            <a:avLst/>
            <a:gdLst>
              <a:gd name="connsiteX0" fmla="*/ 0 w 722671"/>
              <a:gd name="connsiteY0" fmla="*/ 577129 h 577129"/>
              <a:gd name="connsiteX1" fmla="*/ 29497 w 722671"/>
              <a:gd name="connsiteY1" fmla="*/ 414897 h 577129"/>
              <a:gd name="connsiteX2" fmla="*/ 162232 w 722671"/>
              <a:gd name="connsiteY2" fmla="*/ 459142 h 577129"/>
              <a:gd name="connsiteX3" fmla="*/ 221226 w 722671"/>
              <a:gd name="connsiteY3" fmla="*/ 400149 h 577129"/>
              <a:gd name="connsiteX4" fmla="*/ 221226 w 722671"/>
              <a:gd name="connsiteY4" fmla="*/ 267413 h 577129"/>
              <a:gd name="connsiteX5" fmla="*/ 280219 w 722671"/>
              <a:gd name="connsiteY5" fmla="*/ 119929 h 577129"/>
              <a:gd name="connsiteX6" fmla="*/ 398206 w 722671"/>
              <a:gd name="connsiteY6" fmla="*/ 31439 h 577129"/>
              <a:gd name="connsiteX7" fmla="*/ 530942 w 722671"/>
              <a:gd name="connsiteY7" fmla="*/ 149426 h 577129"/>
              <a:gd name="connsiteX8" fmla="*/ 575187 w 722671"/>
              <a:gd name="connsiteY8" fmla="*/ 16691 h 577129"/>
              <a:gd name="connsiteX9" fmla="*/ 722671 w 722671"/>
              <a:gd name="connsiteY9" fmla="*/ 1942 h 577129"/>
              <a:gd name="connsiteX10" fmla="*/ 722671 w 722671"/>
              <a:gd name="connsiteY10" fmla="*/ 1942 h 57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2671" h="577129">
                <a:moveTo>
                  <a:pt x="0" y="577129"/>
                </a:moveTo>
                <a:cubicBezTo>
                  <a:pt x="1229" y="505845"/>
                  <a:pt x="2458" y="434561"/>
                  <a:pt x="29497" y="414897"/>
                </a:cubicBezTo>
                <a:cubicBezTo>
                  <a:pt x="56536" y="395233"/>
                  <a:pt x="162232" y="459142"/>
                  <a:pt x="162232" y="459142"/>
                </a:cubicBezTo>
                <a:cubicBezTo>
                  <a:pt x="194187" y="456684"/>
                  <a:pt x="211394" y="432104"/>
                  <a:pt x="221226" y="400149"/>
                </a:cubicBezTo>
                <a:cubicBezTo>
                  <a:pt x="231058" y="368194"/>
                  <a:pt x="211394" y="314116"/>
                  <a:pt x="221226" y="267413"/>
                </a:cubicBezTo>
                <a:cubicBezTo>
                  <a:pt x="231058" y="220710"/>
                  <a:pt x="250722" y="159258"/>
                  <a:pt x="280219" y="119929"/>
                </a:cubicBezTo>
                <a:cubicBezTo>
                  <a:pt x="309716" y="80600"/>
                  <a:pt x="356419" y="26523"/>
                  <a:pt x="398206" y="31439"/>
                </a:cubicBezTo>
                <a:cubicBezTo>
                  <a:pt x="439993" y="36355"/>
                  <a:pt x="501445" y="151884"/>
                  <a:pt x="530942" y="149426"/>
                </a:cubicBezTo>
                <a:cubicBezTo>
                  <a:pt x="560439" y="146968"/>
                  <a:pt x="543232" y="41272"/>
                  <a:pt x="575187" y="16691"/>
                </a:cubicBezTo>
                <a:cubicBezTo>
                  <a:pt x="607142" y="-7890"/>
                  <a:pt x="722671" y="1942"/>
                  <a:pt x="722671" y="1942"/>
                </a:cubicBezTo>
                <a:lnTo>
                  <a:pt x="722671" y="1942"/>
                </a:lnTo>
              </a:path>
            </a:pathLst>
          </a:custGeom>
          <a:noFill/>
          <a:ln w="31750">
            <a:gradFill flip="none" rotWithShape="1">
              <a:gsLst>
                <a:gs pos="0">
                  <a:srgbClr val="7B2A5D"/>
                </a:gs>
                <a:gs pos="100000">
                  <a:srgbClr val="FF9242"/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1" name="Figura a mano libera 10">
            <a:extLst>
              <a:ext uri="{FF2B5EF4-FFF2-40B4-BE49-F238E27FC236}">
                <a16:creationId xmlns:a16="http://schemas.microsoft.com/office/drawing/2014/main" id="{F7C828A0-0E36-F84C-938F-08E96D5C2E9E}"/>
              </a:ext>
            </a:extLst>
          </p:cNvPr>
          <p:cNvSpPr/>
          <p:nvPr/>
        </p:nvSpPr>
        <p:spPr>
          <a:xfrm>
            <a:off x="8170504" y="4630895"/>
            <a:ext cx="988142" cy="355790"/>
          </a:xfrm>
          <a:custGeom>
            <a:avLst/>
            <a:gdLst>
              <a:gd name="connsiteX0" fmla="*/ 0 w 988142"/>
              <a:gd name="connsiteY0" fmla="*/ 58994 h 355790"/>
              <a:gd name="connsiteX1" fmla="*/ 88490 w 988142"/>
              <a:gd name="connsiteY1" fmla="*/ 29497 h 355790"/>
              <a:gd name="connsiteX2" fmla="*/ 206477 w 988142"/>
              <a:gd name="connsiteY2" fmla="*/ 117987 h 355790"/>
              <a:gd name="connsiteX3" fmla="*/ 206477 w 988142"/>
              <a:gd name="connsiteY3" fmla="*/ 147484 h 355790"/>
              <a:gd name="connsiteX4" fmla="*/ 221226 w 988142"/>
              <a:gd name="connsiteY4" fmla="*/ 265471 h 355790"/>
              <a:gd name="connsiteX5" fmla="*/ 280219 w 988142"/>
              <a:gd name="connsiteY5" fmla="*/ 309716 h 355790"/>
              <a:gd name="connsiteX6" fmla="*/ 368710 w 988142"/>
              <a:gd name="connsiteY6" fmla="*/ 309716 h 355790"/>
              <a:gd name="connsiteX7" fmla="*/ 457200 w 988142"/>
              <a:gd name="connsiteY7" fmla="*/ 221226 h 355790"/>
              <a:gd name="connsiteX8" fmla="*/ 501445 w 988142"/>
              <a:gd name="connsiteY8" fmla="*/ 309716 h 355790"/>
              <a:gd name="connsiteX9" fmla="*/ 604684 w 988142"/>
              <a:gd name="connsiteY9" fmla="*/ 353961 h 355790"/>
              <a:gd name="connsiteX10" fmla="*/ 752168 w 988142"/>
              <a:gd name="connsiteY10" fmla="*/ 250723 h 355790"/>
              <a:gd name="connsiteX11" fmla="*/ 811161 w 988142"/>
              <a:gd name="connsiteY11" fmla="*/ 162232 h 355790"/>
              <a:gd name="connsiteX12" fmla="*/ 943897 w 988142"/>
              <a:gd name="connsiteY12" fmla="*/ 88490 h 355790"/>
              <a:gd name="connsiteX13" fmla="*/ 988142 w 988142"/>
              <a:gd name="connsiteY13" fmla="*/ 0 h 35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8142" h="355790">
                <a:moveTo>
                  <a:pt x="0" y="58994"/>
                </a:moveTo>
                <a:cubicBezTo>
                  <a:pt x="27038" y="39329"/>
                  <a:pt x="54077" y="19665"/>
                  <a:pt x="88490" y="29497"/>
                </a:cubicBezTo>
                <a:cubicBezTo>
                  <a:pt x="122903" y="39329"/>
                  <a:pt x="206477" y="117987"/>
                  <a:pt x="206477" y="117987"/>
                </a:cubicBezTo>
                <a:cubicBezTo>
                  <a:pt x="226141" y="137651"/>
                  <a:pt x="204019" y="122903"/>
                  <a:pt x="206477" y="147484"/>
                </a:cubicBezTo>
                <a:cubicBezTo>
                  <a:pt x="208935" y="172065"/>
                  <a:pt x="221226" y="265471"/>
                  <a:pt x="221226" y="265471"/>
                </a:cubicBezTo>
                <a:cubicBezTo>
                  <a:pt x="233516" y="292510"/>
                  <a:pt x="280219" y="309716"/>
                  <a:pt x="280219" y="309716"/>
                </a:cubicBezTo>
                <a:cubicBezTo>
                  <a:pt x="304800" y="317090"/>
                  <a:pt x="339213" y="324464"/>
                  <a:pt x="368710" y="309716"/>
                </a:cubicBezTo>
                <a:cubicBezTo>
                  <a:pt x="398207" y="294968"/>
                  <a:pt x="457200" y="221226"/>
                  <a:pt x="457200" y="221226"/>
                </a:cubicBezTo>
                <a:cubicBezTo>
                  <a:pt x="479322" y="221226"/>
                  <a:pt x="476864" y="287594"/>
                  <a:pt x="501445" y="309716"/>
                </a:cubicBezTo>
                <a:cubicBezTo>
                  <a:pt x="526026" y="331838"/>
                  <a:pt x="562897" y="363793"/>
                  <a:pt x="604684" y="353961"/>
                </a:cubicBezTo>
                <a:cubicBezTo>
                  <a:pt x="646471" y="344129"/>
                  <a:pt x="752168" y="250723"/>
                  <a:pt x="752168" y="250723"/>
                </a:cubicBezTo>
                <a:cubicBezTo>
                  <a:pt x="786581" y="218768"/>
                  <a:pt x="779206" y="189271"/>
                  <a:pt x="811161" y="162232"/>
                </a:cubicBezTo>
                <a:cubicBezTo>
                  <a:pt x="843116" y="135193"/>
                  <a:pt x="943897" y="88490"/>
                  <a:pt x="943897" y="88490"/>
                </a:cubicBezTo>
                <a:cubicBezTo>
                  <a:pt x="973394" y="61451"/>
                  <a:pt x="980768" y="30725"/>
                  <a:pt x="988142" y="0"/>
                </a:cubicBezTo>
              </a:path>
            </a:pathLst>
          </a:custGeom>
          <a:noFill/>
          <a:ln w="31750">
            <a:gradFill flip="none" rotWithShape="1">
              <a:gsLst>
                <a:gs pos="0">
                  <a:srgbClr val="7B2A5D"/>
                </a:gs>
                <a:gs pos="100000">
                  <a:srgbClr val="FF9242"/>
                </a:gs>
              </a:gsLst>
              <a:lin ang="0" scaled="1"/>
              <a:tileRect/>
            </a:gra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EE1A15-2917-404C-8F37-DA7BF19E9439}"/>
              </a:ext>
            </a:extLst>
          </p:cNvPr>
          <p:cNvSpPr/>
          <p:nvPr/>
        </p:nvSpPr>
        <p:spPr>
          <a:xfrm rot="3215461">
            <a:off x="7250552" y="3323530"/>
            <a:ext cx="165210" cy="219272"/>
          </a:xfrm>
          <a:prstGeom prst="ellipse">
            <a:avLst/>
          </a:prstGeom>
          <a:solidFill>
            <a:srgbClr val="FF9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2ADE033-FF35-B242-85DA-B5635D6B3107}"/>
              </a:ext>
            </a:extLst>
          </p:cNvPr>
          <p:cNvSpPr/>
          <p:nvPr/>
        </p:nvSpPr>
        <p:spPr>
          <a:xfrm rot="3215461">
            <a:off x="9176901" y="4374610"/>
            <a:ext cx="165210" cy="219272"/>
          </a:xfrm>
          <a:prstGeom prst="ellipse">
            <a:avLst/>
          </a:prstGeom>
          <a:solidFill>
            <a:srgbClr val="FF9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B4436B0B-6913-424D-A246-C970E01E3417}"/>
              </a:ext>
            </a:extLst>
          </p:cNvPr>
          <p:cNvSpPr/>
          <p:nvPr/>
        </p:nvSpPr>
        <p:spPr>
          <a:xfrm rot="3910510">
            <a:off x="3070903" y="3782156"/>
            <a:ext cx="271991" cy="385711"/>
          </a:xfrm>
          <a:prstGeom prst="ellipse">
            <a:avLst/>
          </a:prstGeom>
          <a:solidFill>
            <a:srgbClr val="7B2A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8071353B-9823-B244-9AAE-7359AF9ED8ED}"/>
              </a:ext>
            </a:extLst>
          </p:cNvPr>
          <p:cNvSpPr/>
          <p:nvPr/>
        </p:nvSpPr>
        <p:spPr>
          <a:xfrm rot="3872051">
            <a:off x="4868110" y="5329091"/>
            <a:ext cx="271991" cy="385711"/>
          </a:xfrm>
          <a:prstGeom prst="ellipse">
            <a:avLst/>
          </a:prstGeom>
          <a:solidFill>
            <a:srgbClr val="7B2A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3330A8A4-54CC-2148-B26B-F94FC177BC40}"/>
              </a:ext>
            </a:extLst>
          </p:cNvPr>
          <p:cNvSpPr/>
          <p:nvPr/>
        </p:nvSpPr>
        <p:spPr>
          <a:xfrm rot="3215461">
            <a:off x="6347221" y="4061154"/>
            <a:ext cx="271991" cy="385711"/>
          </a:xfrm>
          <a:prstGeom prst="ellipse">
            <a:avLst/>
          </a:prstGeom>
          <a:solidFill>
            <a:srgbClr val="7B2A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4A6542E5-8DB8-C44E-B5EC-12460DB85C41}"/>
              </a:ext>
            </a:extLst>
          </p:cNvPr>
          <p:cNvSpPr/>
          <p:nvPr/>
        </p:nvSpPr>
        <p:spPr>
          <a:xfrm rot="5111701">
            <a:off x="7833404" y="4635805"/>
            <a:ext cx="271991" cy="385711"/>
          </a:xfrm>
          <a:prstGeom prst="ellipse">
            <a:avLst/>
          </a:prstGeom>
          <a:solidFill>
            <a:srgbClr val="7B2A5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CA54602F-00C1-3245-8152-4E79C179017E}"/>
              </a:ext>
            </a:extLst>
          </p:cNvPr>
          <p:cNvCxnSpPr>
            <a:cxnSpLocks/>
          </p:cNvCxnSpPr>
          <p:nvPr/>
        </p:nvCxnSpPr>
        <p:spPr>
          <a:xfrm flipV="1">
            <a:off x="4870196" y="3301611"/>
            <a:ext cx="0" cy="1141418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C9251E0-AF83-204C-9877-CDDED37B75BD}"/>
              </a:ext>
            </a:extLst>
          </p:cNvPr>
          <p:cNvCxnSpPr>
            <a:cxnSpLocks/>
          </p:cNvCxnSpPr>
          <p:nvPr/>
        </p:nvCxnSpPr>
        <p:spPr>
          <a:xfrm flipH="1" flipV="1">
            <a:off x="4635362" y="3064971"/>
            <a:ext cx="8248" cy="1368226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5FD2F15-1177-D042-A30B-1D9A77F976B5}"/>
              </a:ext>
            </a:extLst>
          </p:cNvPr>
          <p:cNvCxnSpPr>
            <a:cxnSpLocks/>
          </p:cNvCxnSpPr>
          <p:nvPr/>
        </p:nvCxnSpPr>
        <p:spPr>
          <a:xfrm flipV="1">
            <a:off x="2539735" y="2934839"/>
            <a:ext cx="0" cy="1048690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8EE41F6A-9514-6A40-8BD2-81F56D3600CD}"/>
              </a:ext>
            </a:extLst>
          </p:cNvPr>
          <p:cNvCxnSpPr>
            <a:cxnSpLocks/>
          </p:cNvCxnSpPr>
          <p:nvPr/>
        </p:nvCxnSpPr>
        <p:spPr>
          <a:xfrm flipV="1">
            <a:off x="2661420" y="3131231"/>
            <a:ext cx="0" cy="909338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78836AF-2E02-3047-9AF3-A471BDF2D520}"/>
              </a:ext>
            </a:extLst>
          </p:cNvPr>
          <p:cNvCxnSpPr>
            <a:cxnSpLocks/>
          </p:cNvCxnSpPr>
          <p:nvPr/>
        </p:nvCxnSpPr>
        <p:spPr>
          <a:xfrm flipV="1">
            <a:off x="2434835" y="3070054"/>
            <a:ext cx="0" cy="960680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B1E8724-4AED-A94E-9E3C-D8A7248F3719}"/>
              </a:ext>
            </a:extLst>
          </p:cNvPr>
          <p:cNvCxnSpPr>
            <a:cxnSpLocks/>
          </p:cNvCxnSpPr>
          <p:nvPr/>
        </p:nvCxnSpPr>
        <p:spPr>
          <a:xfrm flipV="1">
            <a:off x="7306464" y="2830203"/>
            <a:ext cx="0" cy="406068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33B32C06-71F5-444F-A43A-9CEEFD5D8DA3}"/>
              </a:ext>
            </a:extLst>
          </p:cNvPr>
          <p:cNvCxnSpPr>
            <a:cxnSpLocks/>
          </p:cNvCxnSpPr>
          <p:nvPr/>
        </p:nvCxnSpPr>
        <p:spPr>
          <a:xfrm flipV="1">
            <a:off x="7428149" y="3003794"/>
            <a:ext cx="0" cy="289520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B61E97E-AD83-CE46-BF9E-1E7F8A65A753}"/>
              </a:ext>
            </a:extLst>
          </p:cNvPr>
          <p:cNvCxnSpPr>
            <a:cxnSpLocks/>
          </p:cNvCxnSpPr>
          <p:nvPr/>
        </p:nvCxnSpPr>
        <p:spPr>
          <a:xfrm flipH="1" flipV="1">
            <a:off x="7195892" y="2958833"/>
            <a:ext cx="5671" cy="324645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091CAA9-4624-2B4C-A5C0-E9CFD3E87A34}"/>
              </a:ext>
            </a:extLst>
          </p:cNvPr>
          <p:cNvCxnSpPr>
            <a:cxnSpLocks/>
          </p:cNvCxnSpPr>
          <p:nvPr/>
        </p:nvCxnSpPr>
        <p:spPr>
          <a:xfrm flipV="1">
            <a:off x="9246412" y="2934839"/>
            <a:ext cx="0" cy="1214509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28E6FEC1-371D-774B-8EA4-F7F4799F4280}"/>
              </a:ext>
            </a:extLst>
          </p:cNvPr>
          <p:cNvCxnSpPr>
            <a:cxnSpLocks/>
          </p:cNvCxnSpPr>
          <p:nvPr/>
        </p:nvCxnSpPr>
        <p:spPr>
          <a:xfrm flipV="1">
            <a:off x="9354845" y="3064971"/>
            <a:ext cx="0" cy="1141418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E3A3008-3068-E247-9D47-EC03615F3762}"/>
              </a:ext>
            </a:extLst>
          </p:cNvPr>
          <p:cNvCxnSpPr>
            <a:cxnSpLocks/>
          </p:cNvCxnSpPr>
          <p:nvPr/>
        </p:nvCxnSpPr>
        <p:spPr>
          <a:xfrm flipH="1" flipV="1">
            <a:off x="9116385" y="3367871"/>
            <a:ext cx="11875" cy="828684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e 28">
            <a:extLst>
              <a:ext uri="{FF2B5EF4-FFF2-40B4-BE49-F238E27FC236}">
                <a16:creationId xmlns:a16="http://schemas.microsoft.com/office/drawing/2014/main" id="{5BFD2D43-1DA7-474F-B83E-60C117FA231B}"/>
              </a:ext>
            </a:extLst>
          </p:cNvPr>
          <p:cNvSpPr/>
          <p:nvPr/>
        </p:nvSpPr>
        <p:spPr>
          <a:xfrm rot="3215461">
            <a:off x="5712576" y="4248639"/>
            <a:ext cx="165210" cy="219272"/>
          </a:xfrm>
          <a:prstGeom prst="ellipse">
            <a:avLst/>
          </a:prstGeom>
          <a:solidFill>
            <a:srgbClr val="FF9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3C28547C-90C7-AF42-8B82-194D43D18EC2}"/>
              </a:ext>
            </a:extLst>
          </p:cNvPr>
          <p:cNvSpPr/>
          <p:nvPr/>
        </p:nvSpPr>
        <p:spPr>
          <a:xfrm rot="3215461">
            <a:off x="2473819" y="4044518"/>
            <a:ext cx="165210" cy="219272"/>
          </a:xfrm>
          <a:prstGeom prst="ellipse">
            <a:avLst/>
          </a:prstGeom>
          <a:solidFill>
            <a:srgbClr val="FF92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8B3AD4B-DCA2-F64D-B3FF-6FD1288184EF}"/>
              </a:ext>
            </a:extLst>
          </p:cNvPr>
          <p:cNvCxnSpPr>
            <a:cxnSpLocks/>
          </p:cNvCxnSpPr>
          <p:nvPr/>
        </p:nvCxnSpPr>
        <p:spPr>
          <a:xfrm flipV="1">
            <a:off x="5780366" y="3131231"/>
            <a:ext cx="0" cy="1023201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D3E60AD-2F54-954B-A3B8-D6446578236B}"/>
              </a:ext>
            </a:extLst>
          </p:cNvPr>
          <p:cNvCxnSpPr>
            <a:cxnSpLocks/>
          </p:cNvCxnSpPr>
          <p:nvPr/>
        </p:nvCxnSpPr>
        <p:spPr>
          <a:xfrm flipV="1">
            <a:off x="5902051" y="3367871"/>
            <a:ext cx="0" cy="843602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789D37BA-29FE-E747-8DE5-974339A9512F}"/>
              </a:ext>
            </a:extLst>
          </p:cNvPr>
          <p:cNvCxnSpPr>
            <a:cxnSpLocks/>
          </p:cNvCxnSpPr>
          <p:nvPr/>
        </p:nvCxnSpPr>
        <p:spPr>
          <a:xfrm flipH="1" flipV="1">
            <a:off x="5667217" y="3070054"/>
            <a:ext cx="8247" cy="1131583"/>
          </a:xfrm>
          <a:prstGeom prst="straightConnector1">
            <a:avLst/>
          </a:prstGeom>
          <a:ln w="19050">
            <a:solidFill>
              <a:srgbClr val="E74A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D7805F8C-3A8A-194F-A21B-06FBA170E162}"/>
              </a:ext>
            </a:extLst>
          </p:cNvPr>
          <p:cNvCxnSpPr>
            <a:cxnSpLocks/>
          </p:cNvCxnSpPr>
          <p:nvPr/>
        </p:nvCxnSpPr>
        <p:spPr>
          <a:xfrm flipV="1">
            <a:off x="10639120" y="2893685"/>
            <a:ext cx="0" cy="177894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entesi graffa chiusa 34">
            <a:extLst>
              <a:ext uri="{FF2B5EF4-FFF2-40B4-BE49-F238E27FC236}">
                <a16:creationId xmlns:a16="http://schemas.microsoft.com/office/drawing/2014/main" id="{0036572B-9FAB-C04C-A702-26B68C3BDC35}"/>
              </a:ext>
            </a:extLst>
          </p:cNvPr>
          <p:cNvSpPr/>
          <p:nvPr/>
        </p:nvSpPr>
        <p:spPr>
          <a:xfrm>
            <a:off x="9748745" y="2853878"/>
            <a:ext cx="570652" cy="1913908"/>
          </a:xfrm>
          <a:custGeom>
            <a:avLst/>
            <a:gdLst>
              <a:gd name="connsiteX0" fmla="*/ 0 w 570652"/>
              <a:gd name="connsiteY0" fmla="*/ 0 h 1913908"/>
              <a:gd name="connsiteX1" fmla="*/ 285326 w 570652"/>
              <a:gd name="connsiteY1" fmla="*/ 47552 h 1913908"/>
              <a:gd name="connsiteX2" fmla="*/ 285326 w 570652"/>
              <a:gd name="connsiteY2" fmla="*/ 495714 h 1913908"/>
              <a:gd name="connsiteX3" fmla="*/ 285326 w 570652"/>
              <a:gd name="connsiteY3" fmla="*/ 909402 h 1913908"/>
              <a:gd name="connsiteX4" fmla="*/ 570652 w 570652"/>
              <a:gd name="connsiteY4" fmla="*/ 956954 h 1913908"/>
              <a:gd name="connsiteX5" fmla="*/ 285326 w 570652"/>
              <a:gd name="connsiteY5" fmla="*/ 1004506 h 1913908"/>
              <a:gd name="connsiteX6" fmla="*/ 285326 w 570652"/>
              <a:gd name="connsiteY6" fmla="*/ 1418194 h 1913908"/>
              <a:gd name="connsiteX7" fmla="*/ 285326 w 570652"/>
              <a:gd name="connsiteY7" fmla="*/ 1866356 h 1913908"/>
              <a:gd name="connsiteX8" fmla="*/ 0 w 570652"/>
              <a:gd name="connsiteY8" fmla="*/ 1913908 h 1913908"/>
              <a:gd name="connsiteX9" fmla="*/ 0 w 570652"/>
              <a:gd name="connsiteY9" fmla="*/ 1237661 h 1913908"/>
              <a:gd name="connsiteX10" fmla="*/ 0 w 570652"/>
              <a:gd name="connsiteY10" fmla="*/ 580552 h 1913908"/>
              <a:gd name="connsiteX11" fmla="*/ 0 w 570652"/>
              <a:gd name="connsiteY11" fmla="*/ 0 h 1913908"/>
              <a:gd name="connsiteX0" fmla="*/ 0 w 570652"/>
              <a:gd name="connsiteY0" fmla="*/ 0 h 1913908"/>
              <a:gd name="connsiteX1" fmla="*/ 285326 w 570652"/>
              <a:gd name="connsiteY1" fmla="*/ 47552 h 1913908"/>
              <a:gd name="connsiteX2" fmla="*/ 285326 w 570652"/>
              <a:gd name="connsiteY2" fmla="*/ 478477 h 1913908"/>
              <a:gd name="connsiteX3" fmla="*/ 285326 w 570652"/>
              <a:gd name="connsiteY3" fmla="*/ 909402 h 1913908"/>
              <a:gd name="connsiteX4" fmla="*/ 570652 w 570652"/>
              <a:gd name="connsiteY4" fmla="*/ 956954 h 1913908"/>
              <a:gd name="connsiteX5" fmla="*/ 285326 w 570652"/>
              <a:gd name="connsiteY5" fmla="*/ 1004506 h 1913908"/>
              <a:gd name="connsiteX6" fmla="*/ 285326 w 570652"/>
              <a:gd name="connsiteY6" fmla="*/ 1426813 h 1913908"/>
              <a:gd name="connsiteX7" fmla="*/ 285326 w 570652"/>
              <a:gd name="connsiteY7" fmla="*/ 1866356 h 1913908"/>
              <a:gd name="connsiteX8" fmla="*/ 0 w 570652"/>
              <a:gd name="connsiteY8" fmla="*/ 1913908 h 191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0652" h="1913908" stroke="0" extrusionOk="0">
                <a:moveTo>
                  <a:pt x="0" y="0"/>
                </a:moveTo>
                <a:cubicBezTo>
                  <a:pt x="155996" y="-978"/>
                  <a:pt x="283901" y="21825"/>
                  <a:pt x="285326" y="47552"/>
                </a:cubicBezTo>
                <a:cubicBezTo>
                  <a:pt x="306828" y="161049"/>
                  <a:pt x="299295" y="343028"/>
                  <a:pt x="285326" y="495714"/>
                </a:cubicBezTo>
                <a:cubicBezTo>
                  <a:pt x="271357" y="648400"/>
                  <a:pt x="291156" y="705052"/>
                  <a:pt x="285326" y="909402"/>
                </a:cubicBezTo>
                <a:cubicBezTo>
                  <a:pt x="279849" y="932668"/>
                  <a:pt x="428948" y="964540"/>
                  <a:pt x="570652" y="956954"/>
                </a:cubicBezTo>
                <a:cubicBezTo>
                  <a:pt x="418012" y="957540"/>
                  <a:pt x="287515" y="973738"/>
                  <a:pt x="285326" y="1004506"/>
                </a:cubicBezTo>
                <a:cubicBezTo>
                  <a:pt x="301659" y="1134348"/>
                  <a:pt x="272405" y="1277909"/>
                  <a:pt x="285326" y="1418194"/>
                </a:cubicBezTo>
                <a:cubicBezTo>
                  <a:pt x="298247" y="1558479"/>
                  <a:pt x="296924" y="1743879"/>
                  <a:pt x="285326" y="1866356"/>
                </a:cubicBezTo>
                <a:cubicBezTo>
                  <a:pt x="299141" y="1900352"/>
                  <a:pt x="171239" y="1917192"/>
                  <a:pt x="0" y="1913908"/>
                </a:cubicBezTo>
                <a:cubicBezTo>
                  <a:pt x="16852" y="1606747"/>
                  <a:pt x="-22882" y="1391280"/>
                  <a:pt x="0" y="1237661"/>
                </a:cubicBezTo>
                <a:cubicBezTo>
                  <a:pt x="22882" y="1084042"/>
                  <a:pt x="29201" y="891481"/>
                  <a:pt x="0" y="580552"/>
                </a:cubicBezTo>
                <a:cubicBezTo>
                  <a:pt x="-29201" y="269623"/>
                  <a:pt x="775" y="161881"/>
                  <a:pt x="0" y="0"/>
                </a:cubicBezTo>
                <a:close/>
              </a:path>
              <a:path w="570652" h="1913908" fill="none" extrusionOk="0">
                <a:moveTo>
                  <a:pt x="0" y="0"/>
                </a:moveTo>
                <a:cubicBezTo>
                  <a:pt x="157516" y="-1761"/>
                  <a:pt x="288011" y="21850"/>
                  <a:pt x="285326" y="47552"/>
                </a:cubicBezTo>
                <a:cubicBezTo>
                  <a:pt x="270921" y="210373"/>
                  <a:pt x="298622" y="318461"/>
                  <a:pt x="285326" y="478477"/>
                </a:cubicBezTo>
                <a:cubicBezTo>
                  <a:pt x="272030" y="638493"/>
                  <a:pt x="276402" y="806749"/>
                  <a:pt x="285326" y="909402"/>
                </a:cubicBezTo>
                <a:cubicBezTo>
                  <a:pt x="311393" y="944787"/>
                  <a:pt x="415839" y="966278"/>
                  <a:pt x="570652" y="956954"/>
                </a:cubicBezTo>
                <a:cubicBezTo>
                  <a:pt x="414855" y="956430"/>
                  <a:pt x="289456" y="977338"/>
                  <a:pt x="285326" y="1004506"/>
                </a:cubicBezTo>
                <a:cubicBezTo>
                  <a:pt x="269142" y="1131844"/>
                  <a:pt x="296851" y="1291247"/>
                  <a:pt x="285326" y="1426813"/>
                </a:cubicBezTo>
                <a:cubicBezTo>
                  <a:pt x="273801" y="1562379"/>
                  <a:pt x="277897" y="1687336"/>
                  <a:pt x="285326" y="1866356"/>
                </a:cubicBezTo>
                <a:cubicBezTo>
                  <a:pt x="301451" y="1873361"/>
                  <a:pt x="159975" y="1916128"/>
                  <a:pt x="0" y="1913908"/>
                </a:cubicBezTo>
              </a:path>
              <a:path w="570652" h="1913908" fill="none" stroke="0" extrusionOk="0">
                <a:moveTo>
                  <a:pt x="0" y="0"/>
                </a:moveTo>
                <a:cubicBezTo>
                  <a:pt x="155991" y="-407"/>
                  <a:pt x="286494" y="19840"/>
                  <a:pt x="285326" y="47552"/>
                </a:cubicBezTo>
                <a:cubicBezTo>
                  <a:pt x="289813" y="209759"/>
                  <a:pt x="285606" y="376543"/>
                  <a:pt x="285326" y="495714"/>
                </a:cubicBezTo>
                <a:cubicBezTo>
                  <a:pt x="285046" y="614885"/>
                  <a:pt x="302331" y="770719"/>
                  <a:pt x="285326" y="909402"/>
                </a:cubicBezTo>
                <a:cubicBezTo>
                  <a:pt x="281269" y="950938"/>
                  <a:pt x="408634" y="943606"/>
                  <a:pt x="570652" y="956954"/>
                </a:cubicBezTo>
                <a:cubicBezTo>
                  <a:pt x="414562" y="956651"/>
                  <a:pt x="287932" y="978667"/>
                  <a:pt x="285326" y="1004506"/>
                </a:cubicBezTo>
                <a:cubicBezTo>
                  <a:pt x="270467" y="1199987"/>
                  <a:pt x="270536" y="1280812"/>
                  <a:pt x="285326" y="1418194"/>
                </a:cubicBezTo>
                <a:cubicBezTo>
                  <a:pt x="300116" y="1555576"/>
                  <a:pt x="282809" y="1733878"/>
                  <a:pt x="285326" y="1866356"/>
                </a:cubicBezTo>
                <a:cubicBezTo>
                  <a:pt x="288086" y="1918828"/>
                  <a:pt x="163123" y="1912044"/>
                  <a:pt x="0" y="1913908"/>
                </a:cubicBezTo>
              </a:path>
            </a:pathLst>
          </a:custGeom>
          <a:ln w="12700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EFA74087-CF6F-4041-B861-F4EAC2206B1A}"/>
              </a:ext>
            </a:extLst>
          </p:cNvPr>
          <p:cNvCxnSpPr/>
          <p:nvPr/>
        </p:nvCxnSpPr>
        <p:spPr>
          <a:xfrm>
            <a:off x="1551451" y="5928755"/>
            <a:ext cx="830405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CA39EA2-9517-524A-B961-F6A00F9705F1}"/>
              </a:ext>
            </a:extLst>
          </p:cNvPr>
          <p:cNvSpPr txBox="1"/>
          <p:nvPr/>
        </p:nvSpPr>
        <p:spPr>
          <a:xfrm>
            <a:off x="9564228" y="550311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</a:t>
            </a:r>
          </a:p>
        </p:txBody>
      </p:sp>
      <p:sp>
        <p:nvSpPr>
          <p:cNvPr id="38" name="Figura a mano libera 37">
            <a:extLst>
              <a:ext uri="{FF2B5EF4-FFF2-40B4-BE49-F238E27FC236}">
                <a16:creationId xmlns:a16="http://schemas.microsoft.com/office/drawing/2014/main" id="{859C69C8-B2EC-7E42-81A7-2DCA26B6BF13}"/>
              </a:ext>
            </a:extLst>
          </p:cNvPr>
          <p:cNvSpPr/>
          <p:nvPr/>
        </p:nvSpPr>
        <p:spPr>
          <a:xfrm>
            <a:off x="10808666" y="2918847"/>
            <a:ext cx="487571" cy="1592389"/>
          </a:xfrm>
          <a:custGeom>
            <a:avLst/>
            <a:gdLst>
              <a:gd name="connsiteX0" fmla="*/ 0 w 487571"/>
              <a:gd name="connsiteY0" fmla="*/ 0 h 1961535"/>
              <a:gd name="connsiteX1" fmla="*/ 250723 w 487571"/>
              <a:gd name="connsiteY1" fmla="*/ 58993 h 1961535"/>
              <a:gd name="connsiteX2" fmla="*/ 486697 w 487571"/>
              <a:gd name="connsiteY2" fmla="*/ 206477 h 1961535"/>
              <a:gd name="connsiteX3" fmla="*/ 324465 w 487571"/>
              <a:gd name="connsiteY3" fmla="*/ 427703 h 1961535"/>
              <a:gd name="connsiteX4" fmla="*/ 162233 w 487571"/>
              <a:gd name="connsiteY4" fmla="*/ 589935 h 1961535"/>
              <a:gd name="connsiteX5" fmla="*/ 132736 w 487571"/>
              <a:gd name="connsiteY5" fmla="*/ 648929 h 1961535"/>
              <a:gd name="connsiteX6" fmla="*/ 162233 w 487571"/>
              <a:gd name="connsiteY6" fmla="*/ 722671 h 1961535"/>
              <a:gd name="connsiteX7" fmla="*/ 280220 w 487571"/>
              <a:gd name="connsiteY7" fmla="*/ 796413 h 1961535"/>
              <a:gd name="connsiteX8" fmla="*/ 427704 w 487571"/>
              <a:gd name="connsiteY8" fmla="*/ 929148 h 1961535"/>
              <a:gd name="connsiteX9" fmla="*/ 427704 w 487571"/>
              <a:gd name="connsiteY9" fmla="*/ 1076632 h 1961535"/>
              <a:gd name="connsiteX10" fmla="*/ 353962 w 487571"/>
              <a:gd name="connsiteY10" fmla="*/ 1371600 h 1961535"/>
              <a:gd name="connsiteX11" fmla="*/ 280220 w 487571"/>
              <a:gd name="connsiteY11" fmla="*/ 1578077 h 1961535"/>
              <a:gd name="connsiteX12" fmla="*/ 132736 w 487571"/>
              <a:gd name="connsiteY12" fmla="*/ 1873045 h 1961535"/>
              <a:gd name="connsiteX13" fmla="*/ 103239 w 487571"/>
              <a:gd name="connsiteY13" fmla="*/ 1961535 h 19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571" h="1961535">
                <a:moveTo>
                  <a:pt x="0" y="0"/>
                </a:moveTo>
                <a:cubicBezTo>
                  <a:pt x="84803" y="12290"/>
                  <a:pt x="169607" y="24580"/>
                  <a:pt x="250723" y="58993"/>
                </a:cubicBezTo>
                <a:cubicBezTo>
                  <a:pt x="331839" y="93406"/>
                  <a:pt x="474407" y="145025"/>
                  <a:pt x="486697" y="206477"/>
                </a:cubicBezTo>
                <a:cubicBezTo>
                  <a:pt x="498987" y="267929"/>
                  <a:pt x="378542" y="363793"/>
                  <a:pt x="324465" y="427703"/>
                </a:cubicBezTo>
                <a:cubicBezTo>
                  <a:pt x="270388" y="491613"/>
                  <a:pt x="194188" y="553064"/>
                  <a:pt x="162233" y="589935"/>
                </a:cubicBezTo>
                <a:cubicBezTo>
                  <a:pt x="130278" y="626806"/>
                  <a:pt x="132736" y="648929"/>
                  <a:pt x="132736" y="648929"/>
                </a:cubicBezTo>
                <a:cubicBezTo>
                  <a:pt x="132736" y="671052"/>
                  <a:pt x="137652" y="698090"/>
                  <a:pt x="162233" y="722671"/>
                </a:cubicBezTo>
                <a:cubicBezTo>
                  <a:pt x="186814" y="747252"/>
                  <a:pt x="235975" y="762000"/>
                  <a:pt x="280220" y="796413"/>
                </a:cubicBezTo>
                <a:cubicBezTo>
                  <a:pt x="324465" y="830826"/>
                  <a:pt x="403123" y="882445"/>
                  <a:pt x="427704" y="929148"/>
                </a:cubicBezTo>
                <a:cubicBezTo>
                  <a:pt x="452285" y="975851"/>
                  <a:pt x="439994" y="1002890"/>
                  <a:pt x="427704" y="1076632"/>
                </a:cubicBezTo>
                <a:cubicBezTo>
                  <a:pt x="415414" y="1150374"/>
                  <a:pt x="378543" y="1288026"/>
                  <a:pt x="353962" y="1371600"/>
                </a:cubicBezTo>
                <a:cubicBezTo>
                  <a:pt x="329381" y="1455174"/>
                  <a:pt x="317091" y="1494503"/>
                  <a:pt x="280220" y="1578077"/>
                </a:cubicBezTo>
                <a:cubicBezTo>
                  <a:pt x="243349" y="1661651"/>
                  <a:pt x="132736" y="1873045"/>
                  <a:pt x="132736" y="1873045"/>
                </a:cubicBezTo>
                <a:cubicBezTo>
                  <a:pt x="103239" y="1936955"/>
                  <a:pt x="103239" y="1949245"/>
                  <a:pt x="103239" y="1961535"/>
                </a:cubicBezTo>
              </a:path>
            </a:pathLst>
          </a:custGeom>
          <a:noFill/>
          <a:ln w="25400">
            <a:solidFill>
              <a:srgbClr val="1F0C48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A1909ACF-D1DA-2045-BAE9-26034C2E4615}"/>
              </a:ext>
            </a:extLst>
          </p:cNvPr>
          <p:cNvCxnSpPr>
            <a:cxnSpLocks/>
          </p:cNvCxnSpPr>
          <p:nvPr/>
        </p:nvCxnSpPr>
        <p:spPr>
          <a:xfrm flipH="1">
            <a:off x="10639120" y="4672625"/>
            <a:ext cx="1270799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160E9EB-EBA1-4E4E-B4FF-23C78E48A73B}"/>
              </a:ext>
            </a:extLst>
          </p:cNvPr>
          <p:cNvSpPr txBox="1"/>
          <p:nvPr/>
        </p:nvSpPr>
        <p:spPr>
          <a:xfrm>
            <a:off x="11005054" y="4688607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Abs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D8F7B37-2525-CF48-B284-82A58EBA7A6B}"/>
              </a:ext>
            </a:extLst>
          </p:cNvPr>
          <p:cNvSpPr txBox="1"/>
          <p:nvPr/>
        </p:nvSpPr>
        <p:spPr>
          <a:xfrm rot="5400000">
            <a:off x="10076808" y="361629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Energy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F8F3600-9E67-154C-9425-6B089390E2B6}"/>
              </a:ext>
            </a:extLst>
          </p:cNvPr>
          <p:cNvSpPr/>
          <p:nvPr/>
        </p:nvSpPr>
        <p:spPr>
          <a:xfrm>
            <a:off x="9290080" y="5014356"/>
            <a:ext cx="752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endParaRPr lang="en-GB" sz="2400" dirty="0">
              <a:solidFill>
                <a:srgbClr val="7B2A5D"/>
              </a:solidFill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A4729C1-2DCF-AF48-9E16-418C42F18DE0}"/>
              </a:ext>
            </a:extLst>
          </p:cNvPr>
          <p:cNvSpPr txBox="1"/>
          <p:nvPr/>
        </p:nvSpPr>
        <p:spPr>
          <a:xfrm>
            <a:off x="984656" y="3846059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QM/MM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A7A3E00-65C4-8346-8CA7-C1ACC3571B38}"/>
              </a:ext>
            </a:extLst>
          </p:cNvPr>
          <p:cNvSpPr txBox="1"/>
          <p:nvPr/>
        </p:nvSpPr>
        <p:spPr>
          <a:xfrm>
            <a:off x="2750011" y="3028032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E74A76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TD-DFT</a:t>
            </a:r>
          </a:p>
        </p:txBody>
      </p:sp>
      <p:sp>
        <p:nvSpPr>
          <p:cNvPr id="47" name="Titolo 1">
            <a:extLst>
              <a:ext uri="{FF2B5EF4-FFF2-40B4-BE49-F238E27FC236}">
                <a16:creationId xmlns:a16="http://schemas.microsoft.com/office/drawing/2014/main" id="{56DF7F82-0D48-E84F-B54A-195CE956CF37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Sampling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4CF5E83-970C-2C4A-83C0-5984405AC012}"/>
              </a:ext>
            </a:extLst>
          </p:cNvPr>
          <p:cNvSpPr txBox="1"/>
          <p:nvPr/>
        </p:nvSpPr>
        <p:spPr>
          <a:xfrm>
            <a:off x="3311712" y="1750578"/>
            <a:ext cx="278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more complex environment</a:t>
            </a:r>
          </a:p>
        </p:txBody>
      </p:sp>
    </p:spTree>
    <p:extLst>
      <p:ext uri="{BB962C8B-B14F-4D97-AF65-F5344CB8AC3E}">
        <p14:creationId xmlns:p14="http://schemas.microsoft.com/office/powerpoint/2010/main" val="34716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9" grpId="0" animBg="1"/>
      <p:bldP spid="30" grpId="0" animBg="1"/>
      <p:bldP spid="35" grpId="0" animBg="1"/>
      <p:bldP spid="38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6C76260-72DA-174B-A079-E9EED69C8014}"/>
              </a:ext>
            </a:extLst>
          </p:cNvPr>
          <p:cNvSpPr txBox="1"/>
          <p:nvPr/>
        </p:nvSpPr>
        <p:spPr>
          <a:xfrm>
            <a:off x="4095986" y="2224045"/>
            <a:ext cx="232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Solvated chromophore</a:t>
            </a:r>
          </a:p>
        </p:txBody>
      </p:sp>
      <p:pic>
        <p:nvPicPr>
          <p:cNvPr id="48" name="Picture 1">
            <a:extLst>
              <a:ext uri="{FF2B5EF4-FFF2-40B4-BE49-F238E27FC236}">
                <a16:creationId xmlns:a16="http://schemas.microsoft.com/office/drawing/2014/main" id="{A05A143A-E144-BF46-B192-8020DDD72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77"/>
          <a:stretch/>
        </p:blipFill>
        <p:spPr>
          <a:xfrm>
            <a:off x="8507405" y="1574116"/>
            <a:ext cx="3684595" cy="3377396"/>
          </a:xfrm>
          <a:prstGeom prst="rect">
            <a:avLst/>
          </a:prstGeom>
        </p:spPr>
      </p:pic>
      <p:pic>
        <p:nvPicPr>
          <p:cNvPr id="49" name="Picture 1">
            <a:extLst>
              <a:ext uri="{FF2B5EF4-FFF2-40B4-BE49-F238E27FC236}">
                <a16:creationId xmlns:a16="http://schemas.microsoft.com/office/drawing/2014/main" id="{20E45FC1-8008-1946-BA16-A05EEC5182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4"/>
          <a:stretch/>
        </p:blipFill>
        <p:spPr>
          <a:xfrm>
            <a:off x="0" y="3038940"/>
            <a:ext cx="9642079" cy="3185772"/>
          </a:xfrm>
          <a:prstGeom prst="rect">
            <a:avLst/>
          </a:prstGeom>
        </p:spPr>
      </p:pic>
      <p:sp>
        <p:nvSpPr>
          <p:cNvPr id="50" name="Titolo 1">
            <a:extLst>
              <a:ext uri="{FF2B5EF4-FFF2-40B4-BE49-F238E27FC236}">
                <a16:creationId xmlns:a16="http://schemas.microsoft.com/office/drawing/2014/main" id="{DD266D95-FDF7-9545-BD2B-BB413E6920F2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Spectroscopic properties</a:t>
            </a: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9D1A0139-EC68-0642-9B26-8F935FBF24AA}"/>
              </a:ext>
            </a:extLst>
          </p:cNvPr>
          <p:cNvSpPr/>
          <p:nvPr/>
        </p:nvSpPr>
        <p:spPr>
          <a:xfrm>
            <a:off x="10021213" y="6147955"/>
            <a:ext cx="21707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i="1" dirty="0" err="1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Nat</a:t>
            </a:r>
            <a:r>
              <a:rPr lang="it-IT" sz="1400" i="1" dirty="0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. Comm. 12,</a:t>
            </a:r>
            <a:r>
              <a:rPr lang="it-IT" sz="1400" b="1" i="1" dirty="0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 </a:t>
            </a:r>
            <a:r>
              <a:rPr lang="it-IT" sz="1400" i="1" dirty="0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7285 (2021)</a:t>
            </a:r>
            <a:r>
              <a:rPr lang="it-IT" sz="1400" i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endParaRPr lang="en-GB" sz="1400" i="1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4C700E17-9D68-0E40-8F3B-7A9C6E4D8B6A}"/>
              </a:ext>
            </a:extLst>
          </p:cNvPr>
          <p:cNvSpPr/>
          <p:nvPr/>
        </p:nvSpPr>
        <p:spPr>
          <a:xfrm>
            <a:off x="8507405" y="1574116"/>
            <a:ext cx="479241" cy="44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7251C9CC-EE9D-224A-961E-4ED9F739F52E}"/>
              </a:ext>
            </a:extLst>
          </p:cNvPr>
          <p:cNvSpPr/>
          <p:nvPr/>
        </p:nvSpPr>
        <p:spPr>
          <a:xfrm>
            <a:off x="4616294" y="3163823"/>
            <a:ext cx="479241" cy="44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6B8F07D5-0F05-2140-BF3D-211057B9FE25}"/>
              </a:ext>
            </a:extLst>
          </p:cNvPr>
          <p:cNvSpPr/>
          <p:nvPr/>
        </p:nvSpPr>
        <p:spPr>
          <a:xfrm>
            <a:off x="1" y="3038940"/>
            <a:ext cx="336884" cy="41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43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F1AE535-E680-D847-B421-693C3D5AD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5"/>
          <a:stretch/>
        </p:blipFill>
        <p:spPr>
          <a:xfrm>
            <a:off x="253924" y="1966021"/>
            <a:ext cx="11684151" cy="426484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8B5322-5367-7F47-AA88-3BFC99D80FEE}"/>
              </a:ext>
            </a:extLst>
          </p:cNvPr>
          <p:cNvSpPr txBox="1"/>
          <p:nvPr/>
        </p:nvSpPr>
        <p:spPr>
          <a:xfrm>
            <a:off x="7434533" y="1630411"/>
            <a:ext cx="278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more complex environment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32D01A7A-885F-6342-8B38-ADC7DB23CE22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Spectroscopic properties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042AA0E-71ED-874B-BD99-29BB2DF12957}"/>
              </a:ext>
            </a:extLst>
          </p:cNvPr>
          <p:cNvSpPr/>
          <p:nvPr/>
        </p:nvSpPr>
        <p:spPr>
          <a:xfrm>
            <a:off x="5967663" y="2119910"/>
            <a:ext cx="449179" cy="6232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CC83305-FF30-3244-86CC-ACADA76F623A}"/>
              </a:ext>
            </a:extLst>
          </p:cNvPr>
          <p:cNvSpPr/>
          <p:nvPr/>
        </p:nvSpPr>
        <p:spPr>
          <a:xfrm>
            <a:off x="9162003" y="6198785"/>
            <a:ext cx="3029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J.Phys.Chem.Lett.2020, 11, 10212−10218</a:t>
            </a:r>
            <a:r>
              <a:rPr lang="it-IT" sz="14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endParaRPr lang="en-GB" sz="1400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14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FAEF86B0-623B-1945-97AE-D43CA9DB7C2A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Photo-induced processes</a:t>
            </a:r>
          </a:p>
        </p:txBody>
      </p:sp>
      <p:pic>
        <p:nvPicPr>
          <p:cNvPr id="3" name="Immagine 2" descr="Immagine che contiene scuro&#10;&#10;Descrizione generata automaticamente">
            <a:extLst>
              <a:ext uri="{FF2B5EF4-FFF2-40B4-BE49-F238E27FC236}">
                <a16:creationId xmlns:a16="http://schemas.microsoft.com/office/drawing/2014/main" id="{53547E1E-293C-2A4F-BB10-A01BFDB7B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3" r="12371"/>
          <a:stretch/>
        </p:blipFill>
        <p:spPr>
          <a:xfrm>
            <a:off x="4287385" y="2306545"/>
            <a:ext cx="3617230" cy="3559565"/>
          </a:xfrm>
          <a:prstGeom prst="rect">
            <a:avLst/>
          </a:prstGeom>
        </p:spPr>
      </p:pic>
      <p:pic>
        <p:nvPicPr>
          <p:cNvPr id="5" name="Immagine 4" descr="Immagine che contiene oggetto da esterni, scuro&#10;&#10;Descrizione generata automaticamente">
            <a:extLst>
              <a:ext uri="{FF2B5EF4-FFF2-40B4-BE49-F238E27FC236}">
                <a16:creationId xmlns:a16="http://schemas.microsoft.com/office/drawing/2014/main" id="{23131CAD-1C47-7E4B-A499-05E97C78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773" y="2306545"/>
            <a:ext cx="4746086" cy="355956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8C1EFA2-C477-EB4F-96A0-5EAAB8247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4" r="6515"/>
          <a:stretch/>
        </p:blipFill>
        <p:spPr>
          <a:xfrm>
            <a:off x="7904615" y="2470963"/>
            <a:ext cx="4276216" cy="339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2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49B3D-DF19-5E4D-93F7-D7372B419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/>
          <a:stretch/>
        </p:blipFill>
        <p:spPr bwMode="auto">
          <a:xfrm>
            <a:off x="6096000" y="2536202"/>
            <a:ext cx="6057390" cy="2740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D0B8233-9E4B-9F49-BF9F-1478F6DB2451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Solvent response</a:t>
            </a:r>
          </a:p>
        </p:txBody>
      </p:sp>
      <p:pic>
        <p:nvPicPr>
          <p:cNvPr id="7" name="Picture 1" descr="Chart, surface chart&#10;&#10;Description automatically generated">
            <a:extLst>
              <a:ext uri="{FF2B5EF4-FFF2-40B4-BE49-F238E27FC236}">
                <a16:creationId xmlns:a16="http://schemas.microsoft.com/office/drawing/2014/main" id="{9577A01A-22C2-8242-B871-D73768711C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5464"/>
            <a:ext cx="6229523" cy="290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B1F1267-5A2D-A74E-BE17-642167EB1D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46"/>
          <a:stretch/>
        </p:blipFill>
        <p:spPr bwMode="auto">
          <a:xfrm>
            <a:off x="1059240" y="1651678"/>
            <a:ext cx="4111042" cy="1953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7A3D85FA-A118-CA4E-B082-76EBD57E8F96}"/>
              </a:ext>
            </a:extLst>
          </p:cNvPr>
          <p:cNvSpPr/>
          <p:nvPr/>
        </p:nvSpPr>
        <p:spPr>
          <a:xfrm>
            <a:off x="9984628" y="6187979"/>
            <a:ext cx="2040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i="1" dirty="0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JACS, 2022 (just </a:t>
            </a:r>
            <a:r>
              <a:rPr lang="it-IT" sz="1400" i="1" dirty="0" err="1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accepted</a:t>
            </a:r>
            <a:r>
              <a:rPr lang="it-IT" sz="1400" i="1" dirty="0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)</a:t>
            </a:r>
            <a:endParaRPr lang="en-GB" sz="1400" i="1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842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D0B8233-9E4B-9F49-BF9F-1478F6DB2451}"/>
              </a:ext>
            </a:extLst>
          </p:cNvPr>
          <p:cNvSpPr txBox="1">
            <a:spLocks/>
          </p:cNvSpPr>
          <p:nvPr/>
        </p:nvSpPr>
        <p:spPr>
          <a:xfrm>
            <a:off x="-1" y="856882"/>
            <a:ext cx="6593305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Statical and dynamical approaches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222192-1E1F-FC40-9EFF-95DE6887B416}"/>
              </a:ext>
            </a:extLst>
          </p:cNvPr>
          <p:cNvSpPr txBox="1"/>
          <p:nvPr/>
        </p:nvSpPr>
        <p:spPr>
          <a:xfrm>
            <a:off x="8839202" y="1925052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Optimization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0530A4E-D75C-774C-B5B4-FD9EC71FA172}"/>
              </a:ext>
            </a:extLst>
          </p:cNvPr>
          <p:cNvSpPr txBox="1"/>
          <p:nvPr/>
        </p:nvSpPr>
        <p:spPr>
          <a:xfrm>
            <a:off x="9223520" y="3721769"/>
            <a:ext cx="195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separate algorithm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C0DB94-6D0C-7245-AE7B-6246C0694267}"/>
              </a:ext>
            </a:extLst>
          </p:cNvPr>
          <p:cNvSpPr txBox="1"/>
          <p:nvPr/>
        </p:nvSpPr>
        <p:spPr>
          <a:xfrm>
            <a:off x="9005190" y="4507832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single gradient approach</a:t>
            </a:r>
          </a:p>
        </p:txBody>
      </p:sp>
      <p:pic>
        <p:nvPicPr>
          <p:cNvPr id="8" name="Picture 6" descr="Diagram&#10;&#10;Description automatically generated">
            <a:extLst>
              <a:ext uri="{FF2B5EF4-FFF2-40B4-BE49-F238E27FC236}">
                <a16:creationId xmlns:a16="http://schemas.microsoft.com/office/drawing/2014/main" id="{BAB14E37-4713-3448-B618-086FF9A9D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771614"/>
            <a:ext cx="8245645" cy="463823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92D729A-7F35-B94B-82D6-6AEA3CCB2746}"/>
              </a:ext>
            </a:extLst>
          </p:cNvPr>
          <p:cNvSpPr/>
          <p:nvPr/>
        </p:nvSpPr>
        <p:spPr>
          <a:xfrm>
            <a:off x="9956882" y="6150199"/>
            <a:ext cx="21707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i="1" dirty="0" err="1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Nat</a:t>
            </a:r>
            <a:r>
              <a:rPr lang="it-IT" sz="1400" i="1" dirty="0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. Comm. 12,</a:t>
            </a:r>
            <a:r>
              <a:rPr lang="it-IT" sz="1400" b="1" i="1" dirty="0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 </a:t>
            </a:r>
            <a:r>
              <a:rPr lang="it-IT" sz="1400" i="1" dirty="0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7285 (2021)</a:t>
            </a:r>
            <a:r>
              <a:rPr lang="it-IT" sz="1400" i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endParaRPr lang="en-GB" sz="1400" i="1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59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D0B8233-9E4B-9F49-BF9F-1478F6DB2451}"/>
              </a:ext>
            </a:extLst>
          </p:cNvPr>
          <p:cNvSpPr txBox="1">
            <a:spLocks/>
          </p:cNvSpPr>
          <p:nvPr/>
        </p:nvSpPr>
        <p:spPr>
          <a:xfrm>
            <a:off x="-1" y="856882"/>
            <a:ext cx="6593305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Statical and dynamical approaches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222192-1E1F-FC40-9EFF-95DE6887B416}"/>
              </a:ext>
            </a:extLst>
          </p:cNvPr>
          <p:cNvSpPr txBox="1"/>
          <p:nvPr/>
        </p:nvSpPr>
        <p:spPr>
          <a:xfrm>
            <a:off x="994611" y="186088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Nonadiabatic dynamics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35849A-2709-E344-B686-C9BD2AFA8D98}"/>
              </a:ext>
            </a:extLst>
          </p:cNvPr>
          <p:cNvSpPr txBox="1"/>
          <p:nvPr/>
        </p:nvSpPr>
        <p:spPr>
          <a:xfrm>
            <a:off x="994611" y="4854764"/>
            <a:ext cx="3246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AIMS, FSSH</a:t>
            </a:r>
          </a:p>
          <a:p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single initial condition solvation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B303EA-32D4-FA42-8CA7-D5940E8BC5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99358" y="1643375"/>
            <a:ext cx="3379148" cy="484223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84E347-D23C-2C49-B4E8-4CB182A74128}"/>
              </a:ext>
            </a:extLst>
          </p:cNvPr>
          <p:cNvSpPr txBox="1"/>
          <p:nvPr/>
        </p:nvSpPr>
        <p:spPr>
          <a:xfrm>
            <a:off x="994611" y="4359178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Trajectory-based methods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53FB12-8396-5246-95C9-3DB08B7F9F95}"/>
              </a:ext>
            </a:extLst>
          </p:cNvPr>
          <p:cNvSpPr txBox="1"/>
          <p:nvPr/>
        </p:nvSpPr>
        <p:spPr>
          <a:xfrm>
            <a:off x="994611" y="3068060"/>
            <a:ext cx="1587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microsolvation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mean effect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CF2601B-0785-E646-A461-E4B8A1F8188B}"/>
              </a:ext>
            </a:extLst>
          </p:cNvPr>
          <p:cNvSpPr txBox="1"/>
          <p:nvPr/>
        </p:nvSpPr>
        <p:spPr>
          <a:xfrm>
            <a:off x="994611" y="2572474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Wavefunction propagation on parametrized potentials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7AB0077-6494-BF4B-9537-5D1727FDE3C2}"/>
              </a:ext>
            </a:extLst>
          </p:cNvPr>
          <p:cNvSpPr/>
          <p:nvPr/>
        </p:nvSpPr>
        <p:spPr>
          <a:xfrm>
            <a:off x="4822627" y="6177831"/>
            <a:ext cx="35413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i="1" dirty="0" err="1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J.Chem.Theory</a:t>
            </a:r>
            <a:r>
              <a:rPr lang="it-IT" sz="1400" i="1" dirty="0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sz="1400" i="1" dirty="0" err="1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Comput</a:t>
            </a:r>
            <a:r>
              <a:rPr lang="it-IT" sz="1400" i="1" dirty="0">
                <a:solidFill>
                  <a:srgbClr val="000000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., 2021,17,8,4639-4647 </a:t>
            </a:r>
            <a:endParaRPr lang="en-GB" sz="1400" i="1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441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822E830-F88C-F84A-A6BD-F2EE2E51C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13" y="1603942"/>
            <a:ext cx="5812087" cy="214413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080295B-D679-0B49-B123-BD795853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5" y="3840815"/>
            <a:ext cx="4292441" cy="242935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D200381-B2FA-9D4C-ADB3-27987A210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88" y="1695382"/>
            <a:ext cx="2896870" cy="289687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5A31F3-D29E-6C42-8868-2629C599618D}"/>
              </a:ext>
            </a:extLst>
          </p:cNvPr>
          <p:cNvSpPr txBox="1"/>
          <p:nvPr/>
        </p:nvSpPr>
        <p:spPr>
          <a:xfrm>
            <a:off x="9752058" y="6116281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J. Comp. Chem. (Just accepted)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9C70E2-2A05-784C-8513-C98EDFC4324C}"/>
              </a:ext>
            </a:extLst>
          </p:cNvPr>
          <p:cNvSpPr txBox="1"/>
          <p:nvPr/>
        </p:nvSpPr>
        <p:spPr>
          <a:xfrm>
            <a:off x="6953796" y="5178049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Dynamics and spectroscopy</a:t>
            </a:r>
          </a:p>
        </p:txBody>
      </p:sp>
    </p:spTree>
    <p:extLst>
      <p:ext uri="{BB962C8B-B14F-4D97-AF65-F5344CB8AC3E}">
        <p14:creationId xmlns:p14="http://schemas.microsoft.com/office/powerpoint/2010/main" val="3523387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D2048F9-18E2-4E44-A0A9-F40845050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2" y="1537251"/>
            <a:ext cx="5325979" cy="1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olo 1">
            <a:extLst>
              <a:ext uri="{FF2B5EF4-FFF2-40B4-BE49-F238E27FC236}">
                <a16:creationId xmlns:a16="http://schemas.microsoft.com/office/drawing/2014/main" id="{281081E9-85F4-5C4F-A783-7ABB8C28363F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COBRAMM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1BC2F7F-BC74-504B-B108-E885C8F84011}"/>
              </a:ext>
            </a:extLst>
          </p:cNvPr>
          <p:cNvSpPr/>
          <p:nvPr/>
        </p:nvSpPr>
        <p:spPr>
          <a:xfrm>
            <a:off x="0" y="6181272"/>
            <a:ext cx="2422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J. Mol. Model. 24, 271 </a:t>
            </a:r>
            <a:r>
              <a:rPr lang="en-US" sz="14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(2018). </a:t>
            </a:r>
            <a:endParaRPr lang="en-GB" sz="1400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9EE83AC-CA0F-1F40-A0EE-66996D10A386}"/>
              </a:ext>
            </a:extLst>
          </p:cNvPr>
          <p:cNvSpPr/>
          <p:nvPr/>
        </p:nvSpPr>
        <p:spPr>
          <a:xfrm>
            <a:off x="8599350" y="6150494"/>
            <a:ext cx="3592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https://</a:t>
            </a:r>
            <a:r>
              <a:rPr lang="en-GB" b="1" dirty="0" err="1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site.unibo.it</a:t>
            </a:r>
            <a:r>
              <a:rPr lang="en-GB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/</a:t>
            </a:r>
            <a:r>
              <a:rPr lang="en-GB" b="1" dirty="0" err="1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cobramm</a:t>
            </a:r>
            <a:r>
              <a:rPr lang="en-GB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/</a:t>
            </a:r>
            <a:r>
              <a:rPr lang="en-GB" b="1" dirty="0" err="1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en</a:t>
            </a:r>
            <a:endParaRPr lang="en-GB" b="1" dirty="0">
              <a:solidFill>
                <a:srgbClr val="7B2A5D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6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D2048F9-18E2-4E44-A0A9-F40845050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2" y="1537251"/>
            <a:ext cx="5325979" cy="17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2EDCADB-0650-E841-AD07-6D3BDE3FB851}"/>
              </a:ext>
            </a:extLst>
          </p:cNvPr>
          <p:cNvSpPr/>
          <p:nvPr/>
        </p:nvSpPr>
        <p:spPr>
          <a:xfrm>
            <a:off x="679366" y="3406170"/>
            <a:ext cx="2009695" cy="972853"/>
          </a:xfrm>
          <a:prstGeom prst="roundRect">
            <a:avLst/>
          </a:prstGeom>
          <a:solidFill>
            <a:srgbClr val="FFC000">
              <a:alpha val="5000"/>
            </a:srgbClr>
          </a:solidFill>
          <a:ln w="2540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subtractive QM/MM scheme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144E68F-A9AC-A64F-ACD2-87F0F07EBF5E}"/>
              </a:ext>
            </a:extLst>
          </p:cNvPr>
          <p:cNvSpPr/>
          <p:nvPr/>
        </p:nvSpPr>
        <p:spPr>
          <a:xfrm>
            <a:off x="5233823" y="4916146"/>
            <a:ext cx="2009696" cy="972853"/>
          </a:xfrm>
          <a:prstGeom prst="roundRect">
            <a:avLst/>
          </a:prstGeom>
          <a:solidFill>
            <a:srgbClr val="FFC000">
              <a:alpha val="5000"/>
            </a:srgbClr>
          </a:solidFill>
          <a:ln w="2540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many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others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...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4E5A6103-CD5D-BC45-9A9F-B0B7FA2FF911}"/>
              </a:ext>
            </a:extLst>
          </p:cNvPr>
          <p:cNvSpPr/>
          <p:nvPr/>
        </p:nvSpPr>
        <p:spPr>
          <a:xfrm>
            <a:off x="679366" y="4916146"/>
            <a:ext cx="2009695" cy="972854"/>
          </a:xfrm>
          <a:prstGeom prst="roundRect">
            <a:avLst/>
          </a:prstGeom>
          <a:solidFill>
            <a:srgbClr val="FFC000">
              <a:alpha val="5000"/>
            </a:srgbClr>
          </a:solidFill>
          <a:ln w="2540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nonadiabatic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couplings</a:t>
            </a:r>
            <a:endParaRPr lang="it-IT" dirty="0">
              <a:solidFill>
                <a:schemeClr val="tx1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BDAC651B-01C9-5E4D-BA4B-D0398C2AAE35}"/>
              </a:ext>
            </a:extLst>
          </p:cNvPr>
          <p:cNvSpPr/>
          <p:nvPr/>
        </p:nvSpPr>
        <p:spPr>
          <a:xfrm>
            <a:off x="2956594" y="4916146"/>
            <a:ext cx="2009696" cy="972854"/>
          </a:xfrm>
          <a:prstGeom prst="roundRect">
            <a:avLst/>
          </a:prstGeom>
          <a:solidFill>
            <a:srgbClr val="FFC000">
              <a:alpha val="5000"/>
            </a:srgbClr>
          </a:solidFill>
          <a:ln w="2540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Fewest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Switches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Surface </a:t>
            </a:r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Hopping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 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8CF4CF85-E2AC-834D-B5AE-B322CC10BAA0}"/>
              </a:ext>
            </a:extLst>
          </p:cNvPr>
          <p:cNvSpPr/>
          <p:nvPr/>
        </p:nvSpPr>
        <p:spPr>
          <a:xfrm>
            <a:off x="2956594" y="3429000"/>
            <a:ext cx="2009696" cy="972853"/>
          </a:xfrm>
          <a:prstGeom prst="roundRect">
            <a:avLst/>
          </a:prstGeom>
          <a:solidFill>
            <a:srgbClr val="FFC000">
              <a:alpha val="5000"/>
            </a:srgbClr>
          </a:solidFill>
          <a:ln w="2540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photochemical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MEP and CI </a:t>
            </a:r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search</a:t>
            </a:r>
            <a:endParaRPr lang="it-IT" dirty="0">
              <a:solidFill>
                <a:schemeClr val="tx1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F4C1EB4-D6CB-E644-BE62-C61AA5E2F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71" b="57675"/>
          <a:stretch/>
        </p:blipFill>
        <p:spPr>
          <a:xfrm>
            <a:off x="7511052" y="1632570"/>
            <a:ext cx="4365792" cy="2897271"/>
          </a:xfrm>
          <a:prstGeom prst="rect">
            <a:avLst/>
          </a:prstGeom>
        </p:spPr>
      </p:pic>
      <p:sp>
        <p:nvSpPr>
          <p:cNvPr id="26" name="Titolo 1">
            <a:extLst>
              <a:ext uri="{FF2B5EF4-FFF2-40B4-BE49-F238E27FC236}">
                <a16:creationId xmlns:a16="http://schemas.microsoft.com/office/drawing/2014/main" id="{281081E9-85F4-5C4F-A783-7ABB8C28363F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COBRAMM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511D503-E9F8-5A4C-B8BC-5922E40B98B8}"/>
              </a:ext>
            </a:extLst>
          </p:cNvPr>
          <p:cNvSpPr/>
          <p:nvPr/>
        </p:nvSpPr>
        <p:spPr>
          <a:xfrm>
            <a:off x="0" y="6181272"/>
            <a:ext cx="2422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J. Mol. Model. 24, 271 </a:t>
            </a:r>
            <a:r>
              <a:rPr lang="en-US" sz="14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(2018). </a:t>
            </a:r>
            <a:endParaRPr lang="en-GB" sz="1400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6F66ECF-05D5-694B-94D6-3ACED78B5D41}"/>
              </a:ext>
            </a:extLst>
          </p:cNvPr>
          <p:cNvSpPr/>
          <p:nvPr/>
        </p:nvSpPr>
        <p:spPr>
          <a:xfrm>
            <a:off x="5233823" y="3406170"/>
            <a:ext cx="2009696" cy="972853"/>
          </a:xfrm>
          <a:prstGeom prst="roundRect">
            <a:avLst/>
          </a:prstGeom>
          <a:solidFill>
            <a:srgbClr val="FFC000">
              <a:alpha val="5000"/>
            </a:srgbClr>
          </a:solidFill>
          <a:ln w="25400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transient</a:t>
            </a:r>
            <a:r>
              <a:rPr lang="it-IT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absorption</a:t>
            </a:r>
            <a:endParaRPr lang="it-IT" dirty="0">
              <a:solidFill>
                <a:schemeClr val="tx1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EA834FD-6B21-A947-869C-DD7864249B08}"/>
              </a:ext>
            </a:extLst>
          </p:cNvPr>
          <p:cNvSpPr/>
          <p:nvPr/>
        </p:nvSpPr>
        <p:spPr>
          <a:xfrm>
            <a:off x="8599350" y="6150494"/>
            <a:ext cx="3592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https://</a:t>
            </a:r>
            <a:r>
              <a:rPr lang="en-GB" b="1" dirty="0" err="1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site.unibo.it</a:t>
            </a:r>
            <a:r>
              <a:rPr lang="en-GB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/</a:t>
            </a:r>
            <a:r>
              <a:rPr lang="en-GB" b="1" dirty="0" err="1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cobramm</a:t>
            </a:r>
            <a:r>
              <a:rPr lang="en-GB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/</a:t>
            </a:r>
            <a:r>
              <a:rPr lang="en-GB" b="1" dirty="0" err="1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en</a:t>
            </a:r>
            <a:endParaRPr lang="en-GB" b="1" dirty="0">
              <a:solidFill>
                <a:srgbClr val="7B2A5D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9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D2048F9-18E2-4E44-A0A9-F40845050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6" y="4953337"/>
            <a:ext cx="3630314" cy="116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olo 1">
            <a:extLst>
              <a:ext uri="{FF2B5EF4-FFF2-40B4-BE49-F238E27FC236}">
                <a16:creationId xmlns:a16="http://schemas.microsoft.com/office/drawing/2014/main" id="{281081E9-85F4-5C4F-A783-7ABB8C28363F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COBRAMM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0434D64-B1DB-8B4B-80C3-EDBAB57AA467}"/>
              </a:ext>
            </a:extLst>
          </p:cNvPr>
          <p:cNvSpPr/>
          <p:nvPr/>
        </p:nvSpPr>
        <p:spPr>
          <a:xfrm>
            <a:off x="150896" y="2579869"/>
            <a:ext cx="1382174" cy="1095732"/>
          </a:xfrm>
          <a:prstGeom prst="roundRect">
            <a:avLst/>
          </a:prstGeom>
          <a:solidFill>
            <a:srgbClr val="FFC000">
              <a:alpha val="5000"/>
            </a:srgbClr>
          </a:solidFill>
          <a:ln w="41275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cobram.py</a:t>
            </a:r>
            <a:endParaRPr lang="en-GB" dirty="0">
              <a:solidFill>
                <a:srgbClr val="7B2A5D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55A4CEF8-1A8E-2A4E-ABF7-6F2EC3B5BDE8}"/>
              </a:ext>
            </a:extLst>
          </p:cNvPr>
          <p:cNvSpPr/>
          <p:nvPr/>
        </p:nvSpPr>
        <p:spPr>
          <a:xfrm>
            <a:off x="3142894" y="3008984"/>
            <a:ext cx="2048016" cy="1163170"/>
          </a:xfrm>
          <a:prstGeom prst="roundRect">
            <a:avLst/>
          </a:prstGeom>
          <a:solidFill>
            <a:srgbClr val="FFC000">
              <a:alpha val="5000"/>
            </a:srgbClr>
          </a:solidFill>
          <a:ln w="41275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AMBER</a:t>
            </a:r>
          </a:p>
          <a:p>
            <a:endParaRPr lang="en-GB" sz="800" dirty="0">
              <a:solidFill>
                <a:schemeClr val="tx1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 energy</a:t>
            </a:r>
          </a:p>
          <a:p>
            <a:r>
              <a:rPr lang="en-GB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 gradient</a:t>
            </a: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A3CD9BA7-4223-E145-B85A-EA400052324C}"/>
              </a:ext>
            </a:extLst>
          </p:cNvPr>
          <p:cNvSpPr/>
          <p:nvPr/>
        </p:nvSpPr>
        <p:spPr>
          <a:xfrm>
            <a:off x="3142894" y="1743148"/>
            <a:ext cx="2048016" cy="1163170"/>
          </a:xfrm>
          <a:prstGeom prst="roundRect">
            <a:avLst/>
          </a:prstGeom>
          <a:solidFill>
            <a:srgbClr val="FFC000">
              <a:alpha val="5000"/>
            </a:srgbClr>
          </a:solidFill>
          <a:ln w="41275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Molcas</a:t>
            </a:r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/Gaussian</a:t>
            </a:r>
          </a:p>
          <a:p>
            <a:endParaRPr lang="en-GB" sz="800" dirty="0">
              <a:solidFill>
                <a:schemeClr val="tx1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GB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 energy</a:t>
            </a:r>
          </a:p>
          <a:p>
            <a:r>
              <a:rPr lang="en-GB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 gradient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FCF6C7DE-5F26-8C45-9D28-0934173E4D4C}"/>
              </a:ext>
            </a:extLst>
          </p:cNvPr>
          <p:cNvSpPr/>
          <p:nvPr/>
        </p:nvSpPr>
        <p:spPr>
          <a:xfrm>
            <a:off x="10521726" y="2789599"/>
            <a:ext cx="1397558" cy="1000948"/>
          </a:xfrm>
          <a:prstGeom prst="roundRect">
            <a:avLst/>
          </a:prstGeom>
          <a:solidFill>
            <a:srgbClr val="FFC000">
              <a:alpha val="5000"/>
            </a:srgbClr>
          </a:solidFill>
          <a:ln w="41275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Gaussian</a:t>
            </a:r>
          </a:p>
          <a:p>
            <a:pPr algn="ctr"/>
            <a:endParaRPr lang="en-GB" sz="800" dirty="0">
              <a:solidFill>
                <a:schemeClr val="tx1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optimizer</a:t>
            </a:r>
          </a:p>
        </p:txBody>
      </p:sp>
      <p:cxnSp>
        <p:nvCxnSpPr>
          <p:cNvPr id="3" name="Connettore 4 2">
            <a:extLst>
              <a:ext uri="{FF2B5EF4-FFF2-40B4-BE49-F238E27FC236}">
                <a16:creationId xmlns:a16="http://schemas.microsoft.com/office/drawing/2014/main" id="{D1BC1FA2-2C6F-CB4C-8127-CD5D0DCFF20E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 flipV="1">
            <a:off x="1533070" y="2324733"/>
            <a:ext cx="1609824" cy="803002"/>
          </a:xfrm>
          <a:prstGeom prst="bentConnector3">
            <a:avLst>
              <a:gd name="adj1" fmla="val 50000"/>
            </a:avLst>
          </a:prstGeom>
          <a:ln w="22225">
            <a:solidFill>
              <a:srgbClr val="7B2A5D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52FDFE-5574-8844-BE54-509DCE231B6B}"/>
              </a:ext>
            </a:extLst>
          </p:cNvPr>
          <p:cNvSpPr txBox="1"/>
          <p:nvPr/>
        </p:nvSpPr>
        <p:spPr>
          <a:xfrm>
            <a:off x="2441880" y="3675601"/>
            <a:ext cx="59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endParaRPr lang="en-GB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9548324-0019-544F-AA5D-736A6A95C42A}"/>
              </a:ext>
            </a:extLst>
          </p:cNvPr>
          <p:cNvSpPr txBox="1"/>
          <p:nvPr/>
        </p:nvSpPr>
        <p:spPr>
          <a:xfrm>
            <a:off x="7067744" y="177598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Single point</a:t>
            </a:r>
            <a:endParaRPr lang="en-GB" dirty="0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2C010D0E-B3F5-8643-87F7-A2DD8A31F3DF}"/>
              </a:ext>
            </a:extLst>
          </p:cNvPr>
          <p:cNvSpPr/>
          <p:nvPr/>
        </p:nvSpPr>
        <p:spPr>
          <a:xfrm>
            <a:off x="2441880" y="1932429"/>
            <a:ext cx="561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endParaRPr lang="en-GB" dirty="0"/>
          </a:p>
        </p:txBody>
      </p: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D00DCF9D-90AD-824D-813E-266452AB522F}"/>
              </a:ext>
            </a:extLst>
          </p:cNvPr>
          <p:cNvCxnSpPr>
            <a:cxnSpLocks/>
          </p:cNvCxnSpPr>
          <p:nvPr/>
        </p:nvCxnSpPr>
        <p:spPr>
          <a:xfrm>
            <a:off x="11209629" y="2324733"/>
            <a:ext cx="0" cy="366227"/>
          </a:xfrm>
          <a:prstGeom prst="straightConnector1">
            <a:avLst/>
          </a:prstGeom>
          <a:ln w="22225">
            <a:solidFill>
              <a:srgbClr val="7B2A5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4 76">
            <a:extLst>
              <a:ext uri="{FF2B5EF4-FFF2-40B4-BE49-F238E27FC236}">
                <a16:creationId xmlns:a16="http://schemas.microsoft.com/office/drawing/2014/main" id="{021BE25B-CA35-A14C-8B62-1FA73F61EBA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533070" y="3127735"/>
            <a:ext cx="1609824" cy="462834"/>
          </a:xfrm>
          <a:prstGeom prst="bentConnector3">
            <a:avLst>
              <a:gd name="adj1" fmla="val 50000"/>
            </a:avLst>
          </a:prstGeom>
          <a:ln w="22225">
            <a:solidFill>
              <a:srgbClr val="7B2A5D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4 91">
            <a:extLst>
              <a:ext uri="{FF2B5EF4-FFF2-40B4-BE49-F238E27FC236}">
                <a16:creationId xmlns:a16="http://schemas.microsoft.com/office/drawing/2014/main" id="{34E39CE9-AB88-AB4A-8496-F0FFFB292D81}"/>
              </a:ext>
            </a:extLst>
          </p:cNvPr>
          <p:cNvCxnSpPr>
            <a:cxnSpLocks/>
          </p:cNvCxnSpPr>
          <p:nvPr/>
        </p:nvCxnSpPr>
        <p:spPr>
          <a:xfrm rot="10800000">
            <a:off x="5190910" y="2306691"/>
            <a:ext cx="1609824" cy="648612"/>
          </a:xfrm>
          <a:prstGeom prst="bentConnector3">
            <a:avLst>
              <a:gd name="adj1" fmla="val 64948"/>
            </a:avLst>
          </a:prstGeom>
          <a:ln w="22225">
            <a:solidFill>
              <a:srgbClr val="7B2A5D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4 92">
            <a:extLst>
              <a:ext uri="{FF2B5EF4-FFF2-40B4-BE49-F238E27FC236}">
                <a16:creationId xmlns:a16="http://schemas.microsoft.com/office/drawing/2014/main" id="{5AE02775-D29B-CD41-9484-A31B378B2C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90910" y="2959999"/>
            <a:ext cx="1609824" cy="789312"/>
          </a:xfrm>
          <a:prstGeom prst="bentConnector3">
            <a:avLst>
              <a:gd name="adj1" fmla="val 64948"/>
            </a:avLst>
          </a:prstGeom>
          <a:ln w="22225">
            <a:solidFill>
              <a:srgbClr val="7B2A5D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ttangolo 101">
            <a:extLst>
              <a:ext uri="{FF2B5EF4-FFF2-40B4-BE49-F238E27FC236}">
                <a16:creationId xmlns:a16="http://schemas.microsoft.com/office/drawing/2014/main" id="{4298AFCF-63F4-4546-B417-68FE83D1846D}"/>
              </a:ext>
            </a:extLst>
          </p:cNvPr>
          <p:cNvSpPr/>
          <p:nvPr/>
        </p:nvSpPr>
        <p:spPr>
          <a:xfrm>
            <a:off x="5769694" y="2579869"/>
            <a:ext cx="1047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QM/MM</a:t>
            </a:r>
            <a:endParaRPr lang="en-GB" dirty="0"/>
          </a:p>
        </p:txBody>
      </p:sp>
      <p:sp>
        <p:nvSpPr>
          <p:cNvPr id="121" name="Rettangolo con angoli arrotondati 120">
            <a:extLst>
              <a:ext uri="{FF2B5EF4-FFF2-40B4-BE49-F238E27FC236}">
                <a16:creationId xmlns:a16="http://schemas.microsoft.com/office/drawing/2014/main" id="{FA96CB2E-548B-8D47-89FE-0B8CF7A246AB}"/>
              </a:ext>
            </a:extLst>
          </p:cNvPr>
          <p:cNvSpPr/>
          <p:nvPr/>
        </p:nvSpPr>
        <p:spPr>
          <a:xfrm>
            <a:off x="8439954" y="3688846"/>
            <a:ext cx="1770733" cy="1000948"/>
          </a:xfrm>
          <a:prstGeom prst="roundRect">
            <a:avLst/>
          </a:prstGeom>
          <a:solidFill>
            <a:srgbClr val="FFC000">
              <a:alpha val="5000"/>
            </a:srgbClr>
          </a:solidFill>
          <a:ln w="41275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COBRAMM </a:t>
            </a:r>
            <a:r>
              <a:rPr lang="en-GB" dirty="0" err="1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intenral</a:t>
            </a:r>
            <a:r>
              <a:rPr lang="en-GB" dirty="0">
                <a:solidFill>
                  <a:schemeClr val="tx1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routines</a:t>
            </a:r>
          </a:p>
        </p:txBody>
      </p: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A160AD67-B250-EE41-B4AC-B4E3A5D9CA1F}"/>
              </a:ext>
            </a:extLst>
          </p:cNvPr>
          <p:cNvSpPr txBox="1"/>
          <p:nvPr/>
        </p:nvSpPr>
        <p:spPr>
          <a:xfrm>
            <a:off x="10423925" y="1678980"/>
            <a:ext cx="161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Optimization/</a:t>
            </a:r>
          </a:p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MEP/CI search</a:t>
            </a:r>
            <a:endParaRPr lang="en-GB" dirty="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06AF4E36-0E50-AB46-AD0E-90766835DD41}"/>
              </a:ext>
            </a:extLst>
          </p:cNvPr>
          <p:cNvSpPr txBox="1"/>
          <p:nvPr/>
        </p:nvSpPr>
        <p:spPr>
          <a:xfrm>
            <a:off x="8811305" y="180857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Dynamics</a:t>
            </a:r>
            <a:endParaRPr lang="en-GB" dirty="0"/>
          </a:p>
        </p:txBody>
      </p:sp>
      <p:cxnSp>
        <p:nvCxnSpPr>
          <p:cNvPr id="129" name="Connettore 2 128">
            <a:extLst>
              <a:ext uri="{FF2B5EF4-FFF2-40B4-BE49-F238E27FC236}">
                <a16:creationId xmlns:a16="http://schemas.microsoft.com/office/drawing/2014/main" id="{9BC9BF3B-DECA-0F45-8974-5318A4AB690F}"/>
              </a:ext>
            </a:extLst>
          </p:cNvPr>
          <p:cNvCxnSpPr>
            <a:cxnSpLocks/>
          </p:cNvCxnSpPr>
          <p:nvPr/>
        </p:nvCxnSpPr>
        <p:spPr>
          <a:xfrm>
            <a:off x="9330539" y="2327924"/>
            <a:ext cx="0" cy="1101076"/>
          </a:xfrm>
          <a:prstGeom prst="straightConnector1">
            <a:avLst/>
          </a:prstGeom>
          <a:ln w="22225">
            <a:solidFill>
              <a:srgbClr val="7B2A5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3" name="Parentesi graffa aperta 2102">
            <a:extLst>
              <a:ext uri="{FF2B5EF4-FFF2-40B4-BE49-F238E27FC236}">
                <a16:creationId xmlns:a16="http://schemas.microsoft.com/office/drawing/2014/main" id="{E887CECA-CD46-FC43-A76C-B5BF6E420CE5}"/>
              </a:ext>
            </a:extLst>
          </p:cNvPr>
          <p:cNvSpPr/>
          <p:nvPr/>
        </p:nvSpPr>
        <p:spPr>
          <a:xfrm>
            <a:off x="6832706" y="1728581"/>
            <a:ext cx="416062" cy="2462834"/>
          </a:xfrm>
          <a:prstGeom prst="leftBrace">
            <a:avLst>
              <a:gd name="adj1" fmla="val 22394"/>
              <a:gd name="adj2" fmla="val 50000"/>
            </a:avLst>
          </a:prstGeom>
          <a:ln w="20955">
            <a:solidFill>
              <a:srgbClr val="7B2A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2" name="Connettore 2 131">
            <a:extLst>
              <a:ext uri="{FF2B5EF4-FFF2-40B4-BE49-F238E27FC236}">
                <a16:creationId xmlns:a16="http://schemas.microsoft.com/office/drawing/2014/main" id="{5451E909-6E42-D942-B590-34F01F178759}"/>
              </a:ext>
            </a:extLst>
          </p:cNvPr>
          <p:cNvCxnSpPr>
            <a:cxnSpLocks/>
            <a:stCxn id="121" idx="2"/>
            <a:endCxn id="139" idx="0"/>
          </p:cNvCxnSpPr>
          <p:nvPr/>
        </p:nvCxnSpPr>
        <p:spPr>
          <a:xfrm>
            <a:off x="9325321" y="4689794"/>
            <a:ext cx="5218" cy="686454"/>
          </a:xfrm>
          <a:prstGeom prst="straightConnector1">
            <a:avLst/>
          </a:prstGeom>
          <a:ln w="22225">
            <a:solidFill>
              <a:srgbClr val="7B2A5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ttangolo con angoli arrotondati 138">
            <a:extLst>
              <a:ext uri="{FF2B5EF4-FFF2-40B4-BE49-F238E27FC236}">
                <a16:creationId xmlns:a16="http://schemas.microsoft.com/office/drawing/2014/main" id="{4488874A-0F1B-B94A-A6ED-C31A7A693AD0}"/>
              </a:ext>
            </a:extLst>
          </p:cNvPr>
          <p:cNvSpPr/>
          <p:nvPr/>
        </p:nvSpPr>
        <p:spPr>
          <a:xfrm>
            <a:off x="8445172" y="5376248"/>
            <a:ext cx="1770733" cy="740259"/>
          </a:xfrm>
          <a:prstGeom prst="roundRect">
            <a:avLst/>
          </a:prstGeom>
          <a:solidFill>
            <a:srgbClr val="FFC000">
              <a:alpha val="5000"/>
            </a:srgbClr>
          </a:solidFill>
          <a:ln w="41275">
            <a:solidFill>
              <a:srgbClr val="7B2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cobramm.log</a:t>
            </a:r>
            <a:endParaRPr lang="en-GB" b="1" dirty="0">
              <a:solidFill>
                <a:schemeClr val="tx1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cxnSp>
        <p:nvCxnSpPr>
          <p:cNvPr id="107" name="Connettore 4 106">
            <a:extLst>
              <a:ext uri="{FF2B5EF4-FFF2-40B4-BE49-F238E27FC236}">
                <a16:creationId xmlns:a16="http://schemas.microsoft.com/office/drawing/2014/main" id="{47B96AEB-7ACA-D542-A8E8-BF710A3FC25A}"/>
              </a:ext>
            </a:extLst>
          </p:cNvPr>
          <p:cNvCxnSpPr>
            <a:stCxn id="29" idx="2"/>
            <a:endCxn id="121" idx="3"/>
          </p:cNvCxnSpPr>
          <p:nvPr/>
        </p:nvCxnSpPr>
        <p:spPr>
          <a:xfrm rot="5400000">
            <a:off x="10516210" y="3485024"/>
            <a:ext cx="398773" cy="1009818"/>
          </a:xfrm>
          <a:prstGeom prst="bentConnector2">
            <a:avLst/>
          </a:prstGeom>
          <a:ln w="22225">
            <a:solidFill>
              <a:srgbClr val="7B2A5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ttore 4 181">
            <a:extLst>
              <a:ext uri="{FF2B5EF4-FFF2-40B4-BE49-F238E27FC236}">
                <a16:creationId xmlns:a16="http://schemas.microsoft.com/office/drawing/2014/main" id="{0B6D7EA9-73B6-4242-8905-6A44429AE8F4}"/>
              </a:ext>
            </a:extLst>
          </p:cNvPr>
          <p:cNvCxnSpPr>
            <a:cxnSpLocks/>
            <a:endCxn id="121" idx="1"/>
          </p:cNvCxnSpPr>
          <p:nvPr/>
        </p:nvCxnSpPr>
        <p:spPr>
          <a:xfrm rot="16200000" flipH="1">
            <a:off x="7151548" y="2900914"/>
            <a:ext cx="1861396" cy="715416"/>
          </a:xfrm>
          <a:prstGeom prst="bentConnector2">
            <a:avLst/>
          </a:prstGeom>
          <a:ln w="22225">
            <a:solidFill>
              <a:srgbClr val="7B2A5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08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99E4E8-BDC0-D248-A68B-F091A59D5B82}"/>
              </a:ext>
            </a:extLst>
          </p:cNvPr>
          <p:cNvSpPr txBox="1"/>
          <p:nvPr/>
        </p:nvSpPr>
        <p:spPr>
          <a:xfrm>
            <a:off x="6266482" y="1579859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real_layers.xyz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6A7097-2CEA-8F45-94F5-9F588D577BCC}"/>
              </a:ext>
            </a:extLst>
          </p:cNvPr>
          <p:cNvSpPr txBox="1"/>
          <p:nvPr/>
        </p:nvSpPr>
        <p:spPr>
          <a:xfrm>
            <a:off x="9751127" y="3429000"/>
            <a:ext cx="911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real.top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5B338BE-D248-6948-8648-06D831755BFF}"/>
              </a:ext>
            </a:extLst>
          </p:cNvPr>
          <p:cNvSpPr txBox="1"/>
          <p:nvPr/>
        </p:nvSpPr>
        <p:spPr>
          <a:xfrm>
            <a:off x="9516800" y="452815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model-</a:t>
            </a:r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H.top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58C6B7-DAB3-D144-B5FC-F5E857C954EA}"/>
              </a:ext>
            </a:extLst>
          </p:cNvPr>
          <p:cNvSpPr txBox="1"/>
          <p:nvPr/>
        </p:nvSpPr>
        <p:spPr>
          <a:xfrm>
            <a:off x="1748169" y="158199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cobram.command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41E1EFD-ABBD-E04C-8275-5C3DC1D4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49" y="1985556"/>
            <a:ext cx="4274707" cy="438903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08B5EE2-D5D0-1F46-BCD1-88DAC30C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788" y="1989661"/>
            <a:ext cx="3484969" cy="4384933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359C733F-A015-A342-80B7-E7583CD76B3B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COBRAMM</a:t>
            </a:r>
          </a:p>
        </p:txBody>
      </p:sp>
    </p:spTree>
    <p:extLst>
      <p:ext uri="{BB962C8B-B14F-4D97-AF65-F5344CB8AC3E}">
        <p14:creationId xmlns:p14="http://schemas.microsoft.com/office/powerpoint/2010/main" val="1103056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>
            <a:extLst>
              <a:ext uri="{FF2B5EF4-FFF2-40B4-BE49-F238E27FC236}">
                <a16:creationId xmlns:a16="http://schemas.microsoft.com/office/drawing/2014/main" id="{281081E9-85F4-5C4F-A783-7ABB8C28363F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AMBER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66DE895-DF1E-F44A-9C3E-F12DD72C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663" y="1726648"/>
            <a:ext cx="5867244" cy="441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84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3DF072-6C20-BF40-9E84-BBD91D191563}"/>
              </a:ext>
            </a:extLst>
          </p:cNvPr>
          <p:cNvSpPr txBox="1"/>
          <p:nvPr/>
        </p:nvSpPr>
        <p:spPr>
          <a:xfrm>
            <a:off x="2742886" y="2374231"/>
            <a:ext cx="149752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PROGRAMS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tleap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antechamber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parmchk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sander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cpptraj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3772A3A3-196A-874B-BFA1-C70D90E9735A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AMBER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DFED001-8C73-4049-B9CD-AA250B2CCF9C}"/>
              </a:ext>
            </a:extLst>
          </p:cNvPr>
          <p:cNvSpPr txBox="1"/>
          <p:nvPr/>
        </p:nvSpPr>
        <p:spPr>
          <a:xfrm>
            <a:off x="5273499" y="2374231"/>
            <a:ext cx="16450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FILES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pdb</a:t>
            </a:r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/mol2/ prep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frcmod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top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crd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32B690-6C3D-2648-AA94-30E5D964AE40}"/>
              </a:ext>
            </a:extLst>
          </p:cNvPr>
          <p:cNvSpPr txBox="1"/>
          <p:nvPr/>
        </p:nvSpPr>
        <p:spPr>
          <a:xfrm>
            <a:off x="8276986" y="2374231"/>
            <a:ext cx="14734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PROTOCOL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minimisation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heating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equilibration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production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6" name="Picture 2" descr="Amber (PMEMD) GPU Support - Recommended Hardware">
            <a:extLst>
              <a:ext uri="{FF2B5EF4-FFF2-40B4-BE49-F238E27FC236}">
                <a16:creationId xmlns:a16="http://schemas.microsoft.com/office/drawing/2014/main" id="{E6648B24-E1BD-4445-821B-C1ADA3186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23" y="1721390"/>
            <a:ext cx="1414673" cy="170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7AD9ADB0-1B8D-FB49-A301-E5911307CE8D}"/>
              </a:ext>
            </a:extLst>
          </p:cNvPr>
          <p:cNvCxnSpPr>
            <a:cxnSpLocks/>
          </p:cNvCxnSpPr>
          <p:nvPr/>
        </p:nvCxnSpPr>
        <p:spPr>
          <a:xfrm>
            <a:off x="2149642" y="2807368"/>
            <a:ext cx="8261684" cy="0"/>
          </a:xfrm>
          <a:prstGeom prst="line">
            <a:avLst/>
          </a:prstGeom>
          <a:ln w="12700">
            <a:solidFill>
              <a:srgbClr val="1F0C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08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0F0A24-8276-4248-A8C9-B0462FF6809D}"/>
              </a:ext>
            </a:extLst>
          </p:cNvPr>
          <p:cNvSpPr txBox="1"/>
          <p:nvPr/>
        </p:nvSpPr>
        <p:spPr>
          <a:xfrm>
            <a:off x="6836457" y="2903991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We know how to solve TDSE!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We know we cannot!</a:t>
            </a:r>
          </a:p>
        </p:txBody>
      </p:sp>
      <p:cxnSp>
        <p:nvCxnSpPr>
          <p:cNvPr id="32" name="Connettore 1 31">
            <a:extLst>
              <a:ext uri="{FF2B5EF4-FFF2-40B4-BE49-F238E27FC236}">
                <a16:creationId xmlns:a16="http://schemas.microsoft.com/office/drawing/2014/main" id="{74190F4F-27D8-334E-B063-F9152D250D61}"/>
              </a:ext>
            </a:extLst>
          </p:cNvPr>
          <p:cNvCxnSpPr>
            <a:cxnSpLocks/>
          </p:cNvCxnSpPr>
          <p:nvPr/>
        </p:nvCxnSpPr>
        <p:spPr>
          <a:xfrm flipV="1">
            <a:off x="580534" y="4817320"/>
            <a:ext cx="843254" cy="840986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99B12E6-6504-D649-9724-E73C1B0F07CF}"/>
              </a:ext>
            </a:extLst>
          </p:cNvPr>
          <p:cNvSpPr txBox="1"/>
          <p:nvPr/>
        </p:nvSpPr>
        <p:spPr>
          <a:xfrm>
            <a:off x="6643550" y="4500180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do we always need high accuracy?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02080B3-AFEF-934E-B93D-4C7C669EEF47}"/>
              </a:ext>
            </a:extLst>
          </p:cNvPr>
          <p:cNvSpPr txBox="1"/>
          <p:nvPr/>
        </p:nvSpPr>
        <p:spPr>
          <a:xfrm>
            <a:off x="7445469" y="4972236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for the full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D1984E-66EC-E645-8A2F-CF2C6926B677}"/>
                  </a:ext>
                </a:extLst>
              </p:cNvPr>
              <p:cNvSpPr txBox="1"/>
              <p:nvPr/>
            </p:nvSpPr>
            <p:spPr>
              <a:xfrm>
                <a:off x="7159972" y="1846245"/>
                <a:ext cx="2420343" cy="452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dirty="0" smtClean="0">
                        <a:latin typeface="Linux Biolinum O" panose="02000503000000000000" pitchFamily="2" charset="0"/>
                        <a:ea typeface="Linux Biolinum O" panose="02000503000000000000" pitchFamily="2" charset="0"/>
                        <a:cs typeface="Linux Biolinum O" panose="02000503000000000000" pitchFamily="2" charset="0"/>
                      </a:rPr>
                      <m:t>i</m:t>
                    </m:r>
                    <m:r>
                      <m:rPr>
                        <m:nor/>
                      </m:rPr>
                      <a:rPr lang="az-Cyrl-AZ" sz="2000" i="1" dirty="0" smtClean="0">
                        <a:latin typeface="Linux Biolinum O" panose="02000503000000000000" pitchFamily="2" charset="0"/>
                        <a:ea typeface="Linux Biolinum O" panose="02000503000000000000" pitchFamily="2" charset="0"/>
                        <a:cs typeface="Linux Biolinum O" panose="02000503000000000000" pitchFamily="2" charset="0"/>
                      </a:rPr>
                      <m:t>ћ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(</a:t>
                </a:r>
                <a:r>
                  <a:rPr lang="en-GB" sz="2000" dirty="0" err="1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R,r,t</a:t>
                </a:r>
                <a:r>
                  <a:rPr lang="en-GB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)</a:t>
                </a:r>
                <a:r>
                  <a:rPr lang="it-IT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</a:t>
                </a:r>
                <a:r>
                  <a:rPr lang="en-GB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(</a:t>
                </a:r>
                <a:r>
                  <a:rPr lang="en-GB" sz="2000" dirty="0" err="1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R,r,t</a:t>
                </a:r>
                <a:r>
                  <a:rPr lang="en-GB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D1984E-66EC-E645-8A2F-CF2C6926B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972" y="1846245"/>
                <a:ext cx="2420343" cy="452560"/>
              </a:xfrm>
              <a:prstGeom prst="rect">
                <a:avLst/>
              </a:prstGeom>
              <a:blipFill>
                <a:blip r:embed="rId2"/>
                <a:stretch>
                  <a:fillRect l="-4188" t="-2778" r="-6806" b="-19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912724D-F853-7B4E-922E-95BF771A9CF1}"/>
              </a:ext>
            </a:extLst>
          </p:cNvPr>
          <p:cNvCxnSpPr>
            <a:cxnSpLocks/>
          </p:cNvCxnSpPr>
          <p:nvPr/>
        </p:nvCxnSpPr>
        <p:spPr>
          <a:xfrm>
            <a:off x="6096000" y="2541672"/>
            <a:ext cx="4636168" cy="0"/>
          </a:xfrm>
          <a:prstGeom prst="line">
            <a:avLst/>
          </a:prstGeom>
          <a:ln w="15875">
            <a:solidFill>
              <a:srgbClr val="1F0C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A878D62A-12FF-CC48-939C-2A870574063A}"/>
              </a:ext>
            </a:extLst>
          </p:cNvPr>
          <p:cNvCxnSpPr>
            <a:cxnSpLocks/>
          </p:cNvCxnSpPr>
          <p:nvPr/>
        </p:nvCxnSpPr>
        <p:spPr>
          <a:xfrm>
            <a:off x="6096000" y="4137861"/>
            <a:ext cx="4636168" cy="0"/>
          </a:xfrm>
          <a:prstGeom prst="line">
            <a:avLst/>
          </a:prstGeom>
          <a:ln w="15875">
            <a:solidFill>
              <a:srgbClr val="1F0C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EA83F9-2CA5-794D-99FB-4E76AFE992F8}"/>
              </a:ext>
            </a:extLst>
          </p:cNvPr>
          <p:cNvSpPr txBox="1"/>
          <p:nvPr/>
        </p:nvSpPr>
        <p:spPr>
          <a:xfrm>
            <a:off x="6292490" y="5671381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we can introduce mindful approximations</a:t>
            </a:r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CD2D851E-0C6E-E547-BC52-00F12AE4A376}"/>
              </a:ext>
            </a:extLst>
          </p:cNvPr>
          <p:cNvSpPr/>
          <p:nvPr/>
        </p:nvSpPr>
        <p:spPr>
          <a:xfrm>
            <a:off x="567681" y="2139434"/>
            <a:ext cx="3608161" cy="3543300"/>
          </a:xfrm>
          <a:prstGeom prst="cube">
            <a:avLst/>
          </a:prstGeom>
          <a:blipFill dpi="0" rotWithShape="1">
            <a:blip r:embed="rId3">
              <a:alphaModFix amt="55000"/>
            </a:blip>
            <a:srcRect/>
            <a:tile tx="0" ty="0" sx="100000" sy="100000" flip="none" algn="tl"/>
          </a:blipFill>
          <a:ln w="38100" cap="rnd">
            <a:solidFill>
              <a:srgbClr val="1F0C4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EFD3BE1D-0B85-E845-BD6E-773333B35B24}"/>
              </a:ext>
            </a:extLst>
          </p:cNvPr>
          <p:cNvCxnSpPr>
            <a:cxnSpLocks/>
          </p:cNvCxnSpPr>
          <p:nvPr/>
        </p:nvCxnSpPr>
        <p:spPr>
          <a:xfrm flipV="1">
            <a:off x="580534" y="4817320"/>
            <a:ext cx="843254" cy="840986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958C1218-1CC4-3C41-8E72-59050FA46986}"/>
              </a:ext>
            </a:extLst>
          </p:cNvPr>
          <p:cNvCxnSpPr>
            <a:cxnSpLocks/>
          </p:cNvCxnSpPr>
          <p:nvPr/>
        </p:nvCxnSpPr>
        <p:spPr>
          <a:xfrm flipV="1">
            <a:off x="1423788" y="2190612"/>
            <a:ext cx="15723" cy="2626708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323D7F81-0261-7A4A-B91A-7249E99BB7B4}"/>
              </a:ext>
            </a:extLst>
          </p:cNvPr>
          <p:cNvCxnSpPr>
            <a:cxnSpLocks/>
          </p:cNvCxnSpPr>
          <p:nvPr/>
        </p:nvCxnSpPr>
        <p:spPr>
          <a:xfrm flipV="1">
            <a:off x="1423788" y="4817320"/>
            <a:ext cx="2764907" cy="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612FC01-630F-C547-96F0-87C753ADE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51" t="17868" r="32774" b="26226"/>
          <a:stretch/>
        </p:blipFill>
        <p:spPr>
          <a:xfrm>
            <a:off x="995736" y="3097645"/>
            <a:ext cx="2367606" cy="21074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4DEFDB94-98E5-0F49-A689-13F6C892F1AF}"/>
              </a:ext>
            </a:extLst>
          </p:cNvPr>
          <p:cNvSpPr/>
          <p:nvPr/>
        </p:nvSpPr>
        <p:spPr>
          <a:xfrm>
            <a:off x="1411017" y="3198167"/>
            <a:ext cx="713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endParaRPr lang="en-GB" sz="2400" dirty="0">
              <a:solidFill>
                <a:srgbClr val="E35933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8B389C3-921B-6F4B-A60F-A0CA656D5E95}"/>
              </a:ext>
            </a:extLst>
          </p:cNvPr>
          <p:cNvSpPr txBox="1"/>
          <p:nvPr/>
        </p:nvSpPr>
        <p:spPr>
          <a:xfrm>
            <a:off x="851894" y="5017210"/>
            <a:ext cx="752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A2494C62-5ACE-DC4C-A024-6E01DBFBB1EB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QM/MM</a:t>
            </a:r>
          </a:p>
        </p:txBody>
      </p:sp>
    </p:spTree>
    <p:extLst>
      <p:ext uri="{BB962C8B-B14F-4D97-AF65-F5344CB8AC3E}">
        <p14:creationId xmlns:p14="http://schemas.microsoft.com/office/powerpoint/2010/main" val="12687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10" grpId="0"/>
      <p:bldP spid="14" grpId="0"/>
      <p:bldP spid="21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EBD5CDC-DA32-CC4A-AB87-815A5BBFF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08"/>
          <a:stretch/>
        </p:blipFill>
        <p:spPr>
          <a:xfrm>
            <a:off x="8247677" y="1920158"/>
            <a:ext cx="3834331" cy="454284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76392DE-7FA7-8F42-8DFB-883CB045C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7" y="1920158"/>
            <a:ext cx="4334899" cy="33331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160EC7F-C305-3443-B75D-B7B5E9378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252" y="1920158"/>
            <a:ext cx="3508055" cy="3878825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8FEB6C6A-6BE7-BB44-BC84-2314E00E2F6B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AMBER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A79FEAB-D577-9445-930D-3936E4876E31}"/>
              </a:ext>
            </a:extLst>
          </p:cNvPr>
          <p:cNvSpPr txBox="1"/>
          <p:nvPr/>
        </p:nvSpPr>
        <p:spPr>
          <a:xfrm>
            <a:off x="1887794" y="155082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pdb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863ED0-0FA9-A84C-A57E-D398CB506C63}"/>
              </a:ext>
            </a:extLst>
          </p:cNvPr>
          <p:cNvSpPr txBox="1"/>
          <p:nvPr/>
        </p:nvSpPr>
        <p:spPr>
          <a:xfrm>
            <a:off x="6071207" y="155082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mol2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1D6238B-DBA2-3644-AD2E-D937845AD143}"/>
              </a:ext>
            </a:extLst>
          </p:cNvPr>
          <p:cNvSpPr txBox="1"/>
          <p:nvPr/>
        </p:nvSpPr>
        <p:spPr>
          <a:xfrm>
            <a:off x="9978636" y="155082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frcmod</a:t>
            </a:r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00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58C6B7-DAB3-D144-B5FC-F5E857C954EA}"/>
              </a:ext>
            </a:extLst>
          </p:cNvPr>
          <p:cNvSpPr txBox="1"/>
          <p:nvPr/>
        </p:nvSpPr>
        <p:spPr>
          <a:xfrm>
            <a:off x="8329423" y="161898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topology file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59C733F-A015-A342-80B7-E7583CD76B3B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AMBER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2DF0CD-B6A3-D848-B816-EE4E4C243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51"/>
          <a:stretch/>
        </p:blipFill>
        <p:spPr>
          <a:xfrm>
            <a:off x="102342" y="1679697"/>
            <a:ext cx="5837735" cy="26772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A32E9F0-1C52-C448-80C0-3E57AE26F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" y="4511235"/>
            <a:ext cx="5837735" cy="83912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DEA672A-0962-B94E-8ADD-132469369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0" y="5511290"/>
            <a:ext cx="5837735" cy="90463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9758EFD-777B-034C-8A3D-D86DCF713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32014"/>
            <a:ext cx="5837735" cy="42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8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031E33-DCAE-E142-A9B5-B57FB8B04256}"/>
              </a:ext>
            </a:extLst>
          </p:cNvPr>
          <p:cNvSpPr txBox="1"/>
          <p:nvPr/>
        </p:nvSpPr>
        <p:spPr>
          <a:xfrm>
            <a:off x="3000441" y="2743200"/>
            <a:ext cx="61911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Now we are ready for the Hands-on!!</a:t>
            </a:r>
          </a:p>
          <a:p>
            <a:pPr algn="ctr"/>
            <a:endParaRPr lang="en-GB" sz="2800" b="1" dirty="0">
              <a:solidFill>
                <a:srgbClr val="7B2A5D"/>
              </a:solidFill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sz="2800" b="1" dirty="0">
                <a:solidFill>
                  <a:srgbClr val="7B2A5D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Thank you for your attention!!</a:t>
            </a:r>
          </a:p>
        </p:txBody>
      </p:sp>
    </p:spTree>
    <p:extLst>
      <p:ext uri="{BB962C8B-B14F-4D97-AF65-F5344CB8AC3E}">
        <p14:creationId xmlns:p14="http://schemas.microsoft.com/office/powerpoint/2010/main" val="157881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0F0A24-8276-4248-A8C9-B0462FF6809D}"/>
              </a:ext>
            </a:extLst>
          </p:cNvPr>
          <p:cNvSpPr txBox="1"/>
          <p:nvPr/>
        </p:nvSpPr>
        <p:spPr>
          <a:xfrm>
            <a:off x="6836457" y="2903991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We know how to solve TDSE!</a:t>
            </a:r>
          </a:p>
          <a:p>
            <a:pPr algn="ctr"/>
            <a:endParaRPr lang="en-GB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We know we cannot!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99B12E6-6504-D649-9724-E73C1B0F07CF}"/>
              </a:ext>
            </a:extLst>
          </p:cNvPr>
          <p:cNvSpPr txBox="1"/>
          <p:nvPr/>
        </p:nvSpPr>
        <p:spPr>
          <a:xfrm>
            <a:off x="6643550" y="4500180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do we always need high accuracy?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02080B3-AFEF-934E-B93D-4C7C669EEF47}"/>
              </a:ext>
            </a:extLst>
          </p:cNvPr>
          <p:cNvSpPr txBox="1"/>
          <p:nvPr/>
        </p:nvSpPr>
        <p:spPr>
          <a:xfrm>
            <a:off x="7445469" y="4972236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for the full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D1984E-66EC-E645-8A2F-CF2C6926B677}"/>
                  </a:ext>
                </a:extLst>
              </p:cNvPr>
              <p:cNvSpPr txBox="1"/>
              <p:nvPr/>
            </p:nvSpPr>
            <p:spPr>
              <a:xfrm>
                <a:off x="7159972" y="1846245"/>
                <a:ext cx="2420343" cy="4525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dirty="0" smtClean="0">
                        <a:latin typeface="Linux Biolinum O" panose="02000503000000000000" pitchFamily="2" charset="0"/>
                        <a:ea typeface="Linux Biolinum O" panose="02000503000000000000" pitchFamily="2" charset="0"/>
                        <a:cs typeface="Linux Biolinum O" panose="02000503000000000000" pitchFamily="2" charset="0"/>
                      </a:rPr>
                      <m:t>i</m:t>
                    </m:r>
                    <m:r>
                      <m:rPr>
                        <m:nor/>
                      </m:rPr>
                      <a:rPr lang="az-Cyrl-AZ" sz="2000" i="1" dirty="0" smtClean="0">
                        <a:latin typeface="Linux Biolinum O" panose="02000503000000000000" pitchFamily="2" charset="0"/>
                        <a:ea typeface="Linux Biolinum O" panose="02000503000000000000" pitchFamily="2" charset="0"/>
                        <a:cs typeface="Linux Biolinum O" panose="02000503000000000000" pitchFamily="2" charset="0"/>
                      </a:rPr>
                      <m:t>ћ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(</a:t>
                </a:r>
                <a:r>
                  <a:rPr lang="en-GB" sz="2000" dirty="0" err="1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R,r,t</a:t>
                </a:r>
                <a:r>
                  <a:rPr lang="en-GB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)</a:t>
                </a:r>
                <a:r>
                  <a:rPr lang="it-IT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</a:t>
                </a:r>
                <a:r>
                  <a:rPr lang="en-GB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GB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(</a:t>
                </a:r>
                <a:r>
                  <a:rPr lang="en-GB" sz="2000" dirty="0" err="1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R,r,t</a:t>
                </a:r>
                <a:r>
                  <a:rPr lang="en-GB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D1984E-66EC-E645-8A2F-CF2C6926B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972" y="1846245"/>
                <a:ext cx="2420343" cy="452560"/>
              </a:xfrm>
              <a:prstGeom prst="rect">
                <a:avLst/>
              </a:prstGeom>
              <a:blipFill>
                <a:blip r:embed="rId2"/>
                <a:stretch>
                  <a:fillRect l="-4188" t="-2778" r="-6806" b="-19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C912724D-F853-7B4E-922E-95BF771A9CF1}"/>
              </a:ext>
            </a:extLst>
          </p:cNvPr>
          <p:cNvCxnSpPr>
            <a:cxnSpLocks/>
          </p:cNvCxnSpPr>
          <p:nvPr/>
        </p:nvCxnSpPr>
        <p:spPr>
          <a:xfrm>
            <a:off x="6096000" y="2541672"/>
            <a:ext cx="4636168" cy="0"/>
          </a:xfrm>
          <a:prstGeom prst="line">
            <a:avLst/>
          </a:prstGeom>
          <a:ln w="15875">
            <a:solidFill>
              <a:srgbClr val="1F0C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A878D62A-12FF-CC48-939C-2A870574063A}"/>
              </a:ext>
            </a:extLst>
          </p:cNvPr>
          <p:cNvCxnSpPr>
            <a:cxnSpLocks/>
          </p:cNvCxnSpPr>
          <p:nvPr/>
        </p:nvCxnSpPr>
        <p:spPr>
          <a:xfrm>
            <a:off x="6096000" y="4137861"/>
            <a:ext cx="4636168" cy="0"/>
          </a:xfrm>
          <a:prstGeom prst="line">
            <a:avLst/>
          </a:prstGeom>
          <a:ln w="15875">
            <a:solidFill>
              <a:srgbClr val="1F0C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EA83F9-2CA5-794D-99FB-4E76AFE992F8}"/>
              </a:ext>
            </a:extLst>
          </p:cNvPr>
          <p:cNvSpPr txBox="1"/>
          <p:nvPr/>
        </p:nvSpPr>
        <p:spPr>
          <a:xfrm>
            <a:off x="6292490" y="5671381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E35933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we can introduce mindful approximations</a:t>
            </a:r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A2494C62-5ACE-DC4C-A024-6E01DBFBB1EB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QM/MM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03C5D1B8-B145-B745-B742-01C1E14BE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1" r="8819"/>
          <a:stretch/>
        </p:blipFill>
        <p:spPr>
          <a:xfrm>
            <a:off x="219849" y="1575677"/>
            <a:ext cx="5575310" cy="48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A204BE1-8B5B-D342-8C4E-D191F7F0C175}"/>
              </a:ext>
            </a:extLst>
          </p:cNvPr>
          <p:cNvSpPr/>
          <p:nvPr/>
        </p:nvSpPr>
        <p:spPr>
          <a:xfrm>
            <a:off x="643467" y="2390801"/>
            <a:ext cx="37253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C1C4B2D-6FB0-2042-8AC9-6B508BCC3F62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QM/MM energy</a:t>
            </a:r>
          </a:p>
        </p:txBody>
      </p:sp>
    </p:spTree>
    <p:extLst>
      <p:ext uri="{BB962C8B-B14F-4D97-AF65-F5344CB8AC3E}">
        <p14:creationId xmlns:p14="http://schemas.microsoft.com/office/powerpoint/2010/main" val="170725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39592CE8-9F0C-8246-AFC4-3E1B4C4AF10E}"/>
              </a:ext>
            </a:extLst>
          </p:cNvPr>
          <p:cNvSpPr/>
          <p:nvPr/>
        </p:nvSpPr>
        <p:spPr>
          <a:xfrm>
            <a:off x="948267" y="2580274"/>
            <a:ext cx="37253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A5B0CED8-CF68-2C41-90D7-2151048347CC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QM/MM energy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4D5B5AD-1C61-9B43-845B-524E962A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16204"/>
            <a:ext cx="3390900" cy="34036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F6B33E0-ADD7-E14F-B45A-A2D605A6AC35}"/>
              </a:ext>
            </a:extLst>
          </p:cNvPr>
          <p:cNvSpPr txBox="1"/>
          <p:nvPr/>
        </p:nvSpPr>
        <p:spPr>
          <a:xfrm>
            <a:off x="4600252" y="1799373"/>
            <a:ext cx="616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Divide the system in region treated at different levels of theory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CED6543-E042-8749-90A1-E44A01CE6669}"/>
              </a:ext>
            </a:extLst>
          </p:cNvPr>
          <p:cNvSpPr txBox="1"/>
          <p:nvPr/>
        </p:nvSpPr>
        <p:spPr>
          <a:xfrm>
            <a:off x="5055569" y="2170014"/>
            <a:ext cx="534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e.g. quantum mechanically (</a:t>
            </a:r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) and classically (</a:t>
            </a:r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642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39592CE8-9F0C-8246-AFC4-3E1B4C4AF10E}"/>
              </a:ext>
            </a:extLst>
          </p:cNvPr>
          <p:cNvSpPr/>
          <p:nvPr/>
        </p:nvSpPr>
        <p:spPr>
          <a:xfrm>
            <a:off x="948267" y="2580274"/>
            <a:ext cx="37253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117C1D4-D622-9049-85CB-4F3D16AE1C10}"/>
              </a:ext>
            </a:extLst>
          </p:cNvPr>
          <p:cNvSpPr txBox="1"/>
          <p:nvPr/>
        </p:nvSpPr>
        <p:spPr>
          <a:xfrm>
            <a:off x="6472641" y="297869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1F0C48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different schemes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DF2CB90-C3B8-A349-8CAB-38F3DCCDE950}"/>
              </a:ext>
            </a:extLst>
          </p:cNvPr>
          <p:cNvSpPr txBox="1"/>
          <p:nvPr/>
        </p:nvSpPr>
        <p:spPr>
          <a:xfrm>
            <a:off x="6472641" y="4821828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subtractive scheme</a:t>
            </a:r>
          </a:p>
        </p:txBody>
      </p: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0B8F16E0-877D-B34F-B152-6114FFA31A2A}"/>
              </a:ext>
            </a:extLst>
          </p:cNvPr>
          <p:cNvCxnSpPr/>
          <p:nvPr/>
        </p:nvCxnSpPr>
        <p:spPr>
          <a:xfrm>
            <a:off x="4600252" y="4705706"/>
            <a:ext cx="58763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olo 1">
            <a:extLst>
              <a:ext uri="{FF2B5EF4-FFF2-40B4-BE49-F238E27FC236}">
                <a16:creationId xmlns:a16="http://schemas.microsoft.com/office/drawing/2014/main" id="{A5B0CED8-CF68-2C41-90D7-2151048347CC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QM/MM energy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4D5B5AD-1C61-9B43-845B-524E962A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16204"/>
            <a:ext cx="3390900" cy="340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ED2E73E3-F6EC-DF43-B10C-069F96837515}"/>
                  </a:ext>
                </a:extLst>
              </p:cNvPr>
              <p:cNvSpPr/>
              <p:nvPr/>
            </p:nvSpPr>
            <p:spPr>
              <a:xfrm>
                <a:off x="5462321" y="4158674"/>
                <a:ext cx="3847015" cy="402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𝑄</m:t>
                          </m:r>
                          <m:f>
                            <m:fPr>
                              <m:type m:val="li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𝑄𝑀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𝑀𝑀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𝑒𝑚𝑏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ED2E73E3-F6EC-DF43-B10C-069F96837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321" y="4158674"/>
                <a:ext cx="3847015" cy="402674"/>
              </a:xfrm>
              <a:prstGeom prst="rect">
                <a:avLst/>
              </a:prstGeom>
              <a:blipFill>
                <a:blip r:embed="rId3"/>
                <a:stretch>
                  <a:fillRect t="-45455" b="-1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B257C05-761E-8944-9F9F-9B94F004CFD8}"/>
              </a:ext>
            </a:extLst>
          </p:cNvPr>
          <p:cNvSpPr txBox="1"/>
          <p:nvPr/>
        </p:nvSpPr>
        <p:spPr>
          <a:xfrm>
            <a:off x="6586702" y="36844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additive scheme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F6B33E0-ADD7-E14F-B45A-A2D605A6AC35}"/>
              </a:ext>
            </a:extLst>
          </p:cNvPr>
          <p:cNvSpPr txBox="1"/>
          <p:nvPr/>
        </p:nvSpPr>
        <p:spPr>
          <a:xfrm>
            <a:off x="4600252" y="1799373"/>
            <a:ext cx="616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Divide the system in region treated at different levels of theory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CED6543-E042-8749-90A1-E44A01CE6669}"/>
              </a:ext>
            </a:extLst>
          </p:cNvPr>
          <p:cNvSpPr txBox="1"/>
          <p:nvPr/>
        </p:nvSpPr>
        <p:spPr>
          <a:xfrm>
            <a:off x="5055569" y="2170014"/>
            <a:ext cx="534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e.g. quantum mechanically (</a:t>
            </a:r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</a:t>
            </a:r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) and classically (</a:t>
            </a:r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</a:t>
            </a:r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)</a:t>
            </a:r>
          </a:p>
        </p:txBody>
      </p:sp>
      <p:cxnSp>
        <p:nvCxnSpPr>
          <p:cNvPr id="23" name="Connettore 1 22">
            <a:extLst>
              <a:ext uri="{FF2B5EF4-FFF2-40B4-BE49-F238E27FC236}">
                <a16:creationId xmlns:a16="http://schemas.microsoft.com/office/drawing/2014/main" id="{85A5CB9D-6D52-E744-9A9E-99E19EA90603}"/>
              </a:ext>
            </a:extLst>
          </p:cNvPr>
          <p:cNvCxnSpPr/>
          <p:nvPr/>
        </p:nvCxnSpPr>
        <p:spPr>
          <a:xfrm>
            <a:off x="4600252" y="3512552"/>
            <a:ext cx="58763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3A7E95E7-212C-694F-A994-65AA8AB4DB57}"/>
                  </a:ext>
                </a:extLst>
              </p:cNvPr>
              <p:cNvSpPr/>
              <p:nvPr/>
            </p:nvSpPr>
            <p:spPr>
              <a:xfrm>
                <a:off x="4380616" y="5316680"/>
                <a:ext cx="6096000" cy="4031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𝑄</m:t>
                          </m:r>
                          <m:f>
                            <m:fPr>
                              <m:type m:val="li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𝑄𝑀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𝑄𝑀</m:t>
                              </m:r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𝑀𝑀</m:t>
                              </m:r>
                            </m:e>
                          </m:d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𝑄𝑀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𝑀𝑀</m:t>
                              </m:r>
                            </m:e>
                          </m:d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𝑒𝑚𝑏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3A7E95E7-212C-694F-A994-65AA8AB4DB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616" y="5316680"/>
                <a:ext cx="6096000" cy="403124"/>
              </a:xfrm>
              <a:prstGeom prst="rect">
                <a:avLst/>
              </a:prstGeom>
              <a:blipFill>
                <a:blip r:embed="rId4"/>
                <a:stretch>
                  <a:fillRect t="-42424" b="-1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66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01D770-1AAF-6143-9818-B80BFE73A2DC}"/>
              </a:ext>
            </a:extLst>
          </p:cNvPr>
          <p:cNvSpPr txBox="1"/>
          <p:nvPr/>
        </p:nvSpPr>
        <p:spPr>
          <a:xfrm>
            <a:off x="5274024" y="1755828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1F0C48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electrostatic and dispersive interactions to be included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15F612-D2D7-B34F-81AD-F242BD24680C}"/>
              </a:ext>
            </a:extLst>
          </p:cNvPr>
          <p:cNvSpPr txBox="1"/>
          <p:nvPr/>
        </p:nvSpPr>
        <p:spPr>
          <a:xfrm>
            <a:off x="6758404" y="3501113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electrostatic embedding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F4E930-38CE-6049-885E-FE9FE4BF21FA}"/>
              </a:ext>
            </a:extLst>
          </p:cNvPr>
          <p:cNvSpPr txBox="1"/>
          <p:nvPr/>
        </p:nvSpPr>
        <p:spPr>
          <a:xfrm>
            <a:off x="5274024" y="3991569"/>
            <a:ext cx="507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MM point charges incorporated in the Hamiltonian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71754DF-E42D-D443-AF4E-02D810A8E788}"/>
              </a:ext>
            </a:extLst>
          </p:cNvPr>
          <p:cNvSpPr txBox="1"/>
          <p:nvPr/>
        </p:nvSpPr>
        <p:spPr>
          <a:xfrm>
            <a:off x="6022471" y="4468353"/>
            <a:ext cx="384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 </a:t>
            </a:r>
            <a:r>
              <a:rPr lang="en-GB" i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</a:t>
            </a:r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density polarized by the charges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9592CE8-9F0C-8246-AFC4-3E1B4C4AF10E}"/>
              </a:ext>
            </a:extLst>
          </p:cNvPr>
          <p:cNvSpPr/>
          <p:nvPr/>
        </p:nvSpPr>
        <p:spPr>
          <a:xfrm>
            <a:off x="948267" y="2580274"/>
            <a:ext cx="37253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id="{A5B0CED8-CF68-2C41-90D7-2151048347CC}"/>
              </a:ext>
            </a:extLst>
          </p:cNvPr>
          <p:cNvSpPr txBox="1">
            <a:spLocks/>
          </p:cNvSpPr>
          <p:nvPr/>
        </p:nvSpPr>
        <p:spPr>
          <a:xfrm>
            <a:off x="0" y="856882"/>
            <a:ext cx="4600252" cy="653361"/>
          </a:xfr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QM-MM coupling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4D5B5AD-1C61-9B43-845B-524E962A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316204"/>
            <a:ext cx="3390900" cy="3403600"/>
          </a:xfrm>
          <a:prstGeom prst="rect">
            <a:avLst/>
          </a:prstGeom>
        </p:spPr>
      </p:pic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CDFDC724-D71A-324B-96A8-3148BB3BF579}"/>
              </a:ext>
            </a:extLst>
          </p:cNvPr>
          <p:cNvCxnSpPr/>
          <p:nvPr/>
        </p:nvCxnSpPr>
        <p:spPr>
          <a:xfrm>
            <a:off x="4974464" y="3338552"/>
            <a:ext cx="58763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>
            <a:extLst>
              <a:ext uri="{FF2B5EF4-FFF2-40B4-BE49-F238E27FC236}">
                <a16:creationId xmlns:a16="http://schemas.microsoft.com/office/drawing/2014/main" id="{05CAB340-5355-1C45-A0AA-422E07CD7ABB}"/>
              </a:ext>
            </a:extLst>
          </p:cNvPr>
          <p:cNvCxnSpPr/>
          <p:nvPr/>
        </p:nvCxnSpPr>
        <p:spPr>
          <a:xfrm>
            <a:off x="5008208" y="2238292"/>
            <a:ext cx="58763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EED239-5166-6846-BDC1-9C3F9037350B}"/>
              </a:ext>
            </a:extLst>
          </p:cNvPr>
          <p:cNvSpPr txBox="1"/>
          <p:nvPr/>
        </p:nvSpPr>
        <p:spPr>
          <a:xfrm>
            <a:off x="6758404" y="2316204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mechanical embedding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161D444-26B5-9E45-8685-2662B9D3436E}"/>
              </a:ext>
            </a:extLst>
          </p:cNvPr>
          <p:cNvSpPr txBox="1"/>
          <p:nvPr/>
        </p:nvSpPr>
        <p:spPr>
          <a:xfrm>
            <a:off x="6785811" y="510550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83655"/>
                </a:solidFill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polarizable embedding</a:t>
            </a:r>
          </a:p>
        </p:txBody>
      </p:sp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7AD7586A-0FFE-7B42-BDAE-90E518B33DB7}"/>
              </a:ext>
            </a:extLst>
          </p:cNvPr>
          <p:cNvCxnSpPr/>
          <p:nvPr/>
        </p:nvCxnSpPr>
        <p:spPr>
          <a:xfrm>
            <a:off x="5001871" y="4942943"/>
            <a:ext cx="58763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1BB434-EEEC-304D-A507-2A1E1ED6FA44}"/>
              </a:ext>
            </a:extLst>
          </p:cNvPr>
          <p:cNvSpPr txBox="1"/>
          <p:nvPr/>
        </p:nvSpPr>
        <p:spPr>
          <a:xfrm>
            <a:off x="5371656" y="2827378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embedding interactions calculated at classical level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AF93AA-D563-9748-A1E2-104860E841EE}"/>
              </a:ext>
            </a:extLst>
          </p:cNvPr>
          <p:cNvSpPr txBox="1"/>
          <p:nvPr/>
        </p:nvSpPr>
        <p:spPr>
          <a:xfrm>
            <a:off x="5481356" y="5474835"/>
            <a:ext cx="496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Each MM atom bears a charge and a polarizability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F141709-D4D0-6E47-92FB-CF8BE6780330}"/>
              </a:ext>
            </a:extLst>
          </p:cNvPr>
          <p:cNvSpPr txBox="1"/>
          <p:nvPr/>
        </p:nvSpPr>
        <p:spPr>
          <a:xfrm>
            <a:off x="6098943" y="5935803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polarization induced by the electric field </a:t>
            </a:r>
          </a:p>
        </p:txBody>
      </p:sp>
    </p:spTree>
    <p:extLst>
      <p:ext uri="{BB962C8B-B14F-4D97-AF65-F5344CB8AC3E}">
        <p14:creationId xmlns:p14="http://schemas.microsoft.com/office/powerpoint/2010/main" val="3681120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35418</TotalTime>
  <Words>826</Words>
  <Application>Microsoft Macintosh PowerPoint</Application>
  <PresentationFormat>Widescreen</PresentationFormat>
  <Paragraphs>282</Paragraphs>
  <Slides>42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Linux Biolinum 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avagliano</dc:creator>
  <cp:lastModifiedBy>davide avagliano</cp:lastModifiedBy>
  <cp:revision>209</cp:revision>
  <dcterms:created xsi:type="dcterms:W3CDTF">2021-12-26T11:41:25Z</dcterms:created>
  <dcterms:modified xsi:type="dcterms:W3CDTF">2022-07-06T16:57:39Z</dcterms:modified>
</cp:coreProperties>
</file>